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73" r:id="rId6"/>
    <p:sldId id="260" r:id="rId7"/>
    <p:sldId id="292" r:id="rId8"/>
    <p:sldId id="295" r:id="rId9"/>
    <p:sldId id="261" r:id="rId10"/>
    <p:sldId id="262" r:id="rId11"/>
    <p:sldId id="263" r:id="rId12"/>
    <p:sldId id="264" r:id="rId13"/>
    <p:sldId id="275" r:id="rId14"/>
    <p:sldId id="276" r:id="rId15"/>
    <p:sldId id="274" r:id="rId16"/>
    <p:sldId id="265" r:id="rId17"/>
    <p:sldId id="291" r:id="rId18"/>
    <p:sldId id="293" r:id="rId19"/>
    <p:sldId id="296" r:id="rId20"/>
    <p:sldId id="277" r:id="rId21"/>
    <p:sldId id="286" r:id="rId22"/>
    <p:sldId id="297" r:id="rId23"/>
    <p:sldId id="279" r:id="rId24"/>
    <p:sldId id="287" r:id="rId25"/>
    <p:sldId id="267" r:id="rId26"/>
    <p:sldId id="268" r:id="rId27"/>
    <p:sldId id="269" r:id="rId28"/>
    <p:sldId id="271" r:id="rId29"/>
    <p:sldId id="281" r:id="rId30"/>
    <p:sldId id="282" r:id="rId31"/>
    <p:sldId id="288" r:id="rId32"/>
    <p:sldId id="289" r:id="rId33"/>
    <p:sldId id="294" r:id="rId34"/>
    <p:sldId id="290"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E233F8-C05D-5DE4-672C-864E16B061A5}" name="Souhardya Chattopadhyay" initials="SC" userId="c36adf75b75fb79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8EB5A-B6BD-4E36-B5A7-F81A7DC57AAA}" v="3787" dt="2024-03-07T03:05:50.075"/>
    <p1510:client id="{83DF6949-0CF5-45EF-BFD3-6363BC222EFA}" v="1685" dt="2024-03-06T21:27:02.934"/>
    <p1510:client id="{E8275272-AEF2-4A3A-8EA5-4D94E9ADD7C1}" v="2150" dt="2024-03-06T19:54:26.876"/>
    <p1510:client id="{EE8C9058-E783-4A5C-98B5-267BB9C2F4C7}" v="139" dt="2024-03-07T03:03:40.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8B1870-DCBF-47C1-A6D9-A4E732029012}" type="doc">
      <dgm:prSet loTypeId="urn:microsoft.com/office/officeart/2005/8/layout/process1" loCatId="process" qsTypeId="urn:microsoft.com/office/officeart/2005/8/quickstyle/simple1" qsCatId="simple" csTypeId="urn:microsoft.com/office/officeart/2005/8/colors/accent1_3" csCatId="accent1" phldr="1"/>
      <dgm:spPr/>
    </dgm:pt>
    <dgm:pt modelId="{D72654B2-BB0B-4FB1-83B2-9001D3FF60E0}">
      <dgm:prSet phldrT="[Text]"/>
      <dgm:spPr/>
      <dgm:t>
        <a:bodyPr/>
        <a:lstStyle/>
        <a:p>
          <a:r>
            <a:rPr lang="en-IN"/>
            <a:t>INPUT</a:t>
          </a:r>
        </a:p>
      </dgm:t>
    </dgm:pt>
    <dgm:pt modelId="{60F8CF1E-AD7B-4840-8524-148E200FEC9C}" type="parTrans" cxnId="{5FEA7FDA-8CEF-4C13-AC3A-80C29E4CA096}">
      <dgm:prSet/>
      <dgm:spPr/>
      <dgm:t>
        <a:bodyPr/>
        <a:lstStyle/>
        <a:p>
          <a:endParaRPr lang="en-IN"/>
        </a:p>
      </dgm:t>
    </dgm:pt>
    <dgm:pt modelId="{317E4E82-F224-411A-BCCF-23774F73280D}" type="sibTrans" cxnId="{5FEA7FDA-8CEF-4C13-AC3A-80C29E4CA096}">
      <dgm:prSet/>
      <dgm:spPr/>
      <dgm:t>
        <a:bodyPr/>
        <a:lstStyle/>
        <a:p>
          <a:endParaRPr lang="en-IN"/>
        </a:p>
      </dgm:t>
    </dgm:pt>
    <dgm:pt modelId="{E14C2FC3-8C23-4B84-BEAE-BE6B5D12220E}">
      <dgm:prSet phldrT="[Text]"/>
      <dgm:spPr/>
      <dgm:t>
        <a:bodyPr/>
        <a:lstStyle/>
        <a:p>
          <a:r>
            <a:rPr lang="en-IN"/>
            <a:t>HIDDEN </a:t>
          </a:r>
          <a:r>
            <a:rPr lang="en-IN">
              <a:latin typeface="Calibri Light" panose="020F0302020204030204"/>
            </a:rPr>
            <a:t>LAYER</a:t>
          </a:r>
          <a:r>
            <a:rPr lang="en-IN"/>
            <a:t> 1</a:t>
          </a:r>
        </a:p>
      </dgm:t>
    </dgm:pt>
    <dgm:pt modelId="{ACD8F754-E52D-4D33-8547-CD45312BE5DE}" type="parTrans" cxnId="{3BE43268-70D3-448C-BA51-148033AD983F}">
      <dgm:prSet/>
      <dgm:spPr/>
      <dgm:t>
        <a:bodyPr/>
        <a:lstStyle/>
        <a:p>
          <a:endParaRPr lang="en-IN"/>
        </a:p>
      </dgm:t>
    </dgm:pt>
    <dgm:pt modelId="{BCD0E585-1D16-49BA-AA07-11F02E11A6E2}" type="sibTrans" cxnId="{3BE43268-70D3-448C-BA51-148033AD983F}">
      <dgm:prSet/>
      <dgm:spPr/>
      <dgm:t>
        <a:bodyPr/>
        <a:lstStyle/>
        <a:p>
          <a:endParaRPr lang="en-IN"/>
        </a:p>
      </dgm:t>
    </dgm:pt>
    <dgm:pt modelId="{7D2D7A2F-38C6-43C9-85B3-A346331DC221}">
      <dgm:prSet phldrT="[Text]"/>
      <dgm:spPr/>
      <dgm:t>
        <a:bodyPr/>
        <a:lstStyle/>
        <a:p>
          <a:r>
            <a:rPr lang="en-IN"/>
            <a:t>HIDDEN </a:t>
          </a:r>
          <a:r>
            <a:rPr lang="en-IN">
              <a:latin typeface="Calibri Light" panose="020F0302020204030204"/>
            </a:rPr>
            <a:t>LAYER</a:t>
          </a:r>
          <a:r>
            <a:rPr lang="en-IN"/>
            <a:t> 2</a:t>
          </a:r>
        </a:p>
      </dgm:t>
    </dgm:pt>
    <dgm:pt modelId="{0196BA48-0403-48B4-ABCD-956B118FEED8}" type="parTrans" cxnId="{15749DF8-842E-4DC3-B4CF-EA315699106C}">
      <dgm:prSet/>
      <dgm:spPr/>
      <dgm:t>
        <a:bodyPr/>
        <a:lstStyle/>
        <a:p>
          <a:endParaRPr lang="en-IN"/>
        </a:p>
      </dgm:t>
    </dgm:pt>
    <dgm:pt modelId="{29FDB41D-A151-4B3E-BACF-64B051BB6001}" type="sibTrans" cxnId="{15749DF8-842E-4DC3-B4CF-EA315699106C}">
      <dgm:prSet/>
      <dgm:spPr/>
      <dgm:t>
        <a:bodyPr/>
        <a:lstStyle/>
        <a:p>
          <a:endParaRPr lang="en-IN"/>
        </a:p>
      </dgm:t>
    </dgm:pt>
    <dgm:pt modelId="{8B0C59C5-3E86-4A7A-80A4-410B65E87CB1}">
      <dgm:prSet phldrT="[Text]"/>
      <dgm:spPr/>
      <dgm:t>
        <a:bodyPr/>
        <a:lstStyle/>
        <a:p>
          <a:r>
            <a:rPr lang="en-IN"/>
            <a:t>HIDDEN </a:t>
          </a:r>
          <a:r>
            <a:rPr lang="en-IN">
              <a:latin typeface="Calibri Light" panose="020F0302020204030204"/>
            </a:rPr>
            <a:t>LAYER</a:t>
          </a:r>
          <a:r>
            <a:rPr lang="en-IN"/>
            <a:t> 3</a:t>
          </a:r>
        </a:p>
      </dgm:t>
    </dgm:pt>
    <dgm:pt modelId="{6A04FBF7-3322-45A7-94A8-A08E99DD5FF0}" type="parTrans" cxnId="{D44A0145-CF3B-4A21-9A52-F193A6AA24FE}">
      <dgm:prSet/>
      <dgm:spPr/>
      <dgm:t>
        <a:bodyPr/>
        <a:lstStyle/>
        <a:p>
          <a:endParaRPr lang="en-IN"/>
        </a:p>
      </dgm:t>
    </dgm:pt>
    <dgm:pt modelId="{EF2763C3-302E-432D-B9E1-EEE89B031044}" type="sibTrans" cxnId="{D44A0145-CF3B-4A21-9A52-F193A6AA24FE}">
      <dgm:prSet/>
      <dgm:spPr/>
      <dgm:t>
        <a:bodyPr/>
        <a:lstStyle/>
        <a:p>
          <a:endParaRPr lang="en-IN"/>
        </a:p>
      </dgm:t>
    </dgm:pt>
    <dgm:pt modelId="{7496365F-6521-4879-8998-05416D215A2E}">
      <dgm:prSet phldrT="[Text]"/>
      <dgm:spPr/>
      <dgm:t>
        <a:bodyPr/>
        <a:lstStyle/>
        <a:p>
          <a:r>
            <a:rPr lang="en-IN"/>
            <a:t>OUTPUT</a:t>
          </a:r>
        </a:p>
      </dgm:t>
    </dgm:pt>
    <dgm:pt modelId="{34E2CCAD-03FA-4BDE-B349-C63E41445D80}" type="parTrans" cxnId="{3661182F-D89B-4664-A18B-9295530E4113}">
      <dgm:prSet/>
      <dgm:spPr/>
      <dgm:t>
        <a:bodyPr/>
        <a:lstStyle/>
        <a:p>
          <a:endParaRPr lang="en-IN"/>
        </a:p>
      </dgm:t>
    </dgm:pt>
    <dgm:pt modelId="{7FD79A7C-9D76-4469-9224-A110385EAC9D}" type="sibTrans" cxnId="{3661182F-D89B-4664-A18B-9295530E4113}">
      <dgm:prSet/>
      <dgm:spPr/>
      <dgm:t>
        <a:bodyPr/>
        <a:lstStyle/>
        <a:p>
          <a:endParaRPr lang="en-IN"/>
        </a:p>
      </dgm:t>
    </dgm:pt>
    <dgm:pt modelId="{E75BEB73-F906-4B3A-A8E1-7EE5F06B7F3F}" type="pres">
      <dgm:prSet presAssocID="{618B1870-DCBF-47C1-A6D9-A4E732029012}" presName="Name0" presStyleCnt="0">
        <dgm:presLayoutVars>
          <dgm:dir/>
          <dgm:resizeHandles val="exact"/>
        </dgm:presLayoutVars>
      </dgm:prSet>
      <dgm:spPr/>
    </dgm:pt>
    <dgm:pt modelId="{DC437B5C-6540-4ADB-95F8-2A04FDF3FFC0}" type="pres">
      <dgm:prSet presAssocID="{D72654B2-BB0B-4FB1-83B2-9001D3FF60E0}" presName="node" presStyleLbl="node1" presStyleIdx="0" presStyleCnt="5" custLinFactNeighborX="1192" custLinFactNeighborY="75816">
        <dgm:presLayoutVars>
          <dgm:bulletEnabled val="1"/>
        </dgm:presLayoutVars>
      </dgm:prSet>
      <dgm:spPr/>
    </dgm:pt>
    <dgm:pt modelId="{742ECD80-357F-402D-97DA-379817A71117}" type="pres">
      <dgm:prSet presAssocID="{317E4E82-F224-411A-BCCF-23774F73280D}" presName="sibTrans" presStyleLbl="sibTrans2D1" presStyleIdx="0" presStyleCnt="4"/>
      <dgm:spPr/>
    </dgm:pt>
    <dgm:pt modelId="{DED6B766-E6A8-4B55-B639-CA20DC9DD46E}" type="pres">
      <dgm:prSet presAssocID="{317E4E82-F224-411A-BCCF-23774F73280D}" presName="connectorText" presStyleLbl="sibTrans2D1" presStyleIdx="0" presStyleCnt="4"/>
      <dgm:spPr/>
    </dgm:pt>
    <dgm:pt modelId="{C2FDE38C-D322-4147-A0BC-BF9A5A828869}" type="pres">
      <dgm:prSet presAssocID="{E14C2FC3-8C23-4B84-BEAE-BE6B5D12220E}" presName="node" presStyleLbl="node1" presStyleIdx="1" presStyleCnt="5" custLinFactNeighborX="-36467" custLinFactNeighborY="-70593">
        <dgm:presLayoutVars>
          <dgm:bulletEnabled val="1"/>
        </dgm:presLayoutVars>
      </dgm:prSet>
      <dgm:spPr/>
    </dgm:pt>
    <dgm:pt modelId="{163CAF01-49F1-4C6C-8C0A-F93B2EF56D85}" type="pres">
      <dgm:prSet presAssocID="{BCD0E585-1D16-49BA-AA07-11F02E11A6E2}" presName="sibTrans" presStyleLbl="sibTrans2D1" presStyleIdx="1" presStyleCnt="4"/>
      <dgm:spPr/>
    </dgm:pt>
    <dgm:pt modelId="{7AFDA6E3-4799-4392-88FA-BCFD607957CD}" type="pres">
      <dgm:prSet presAssocID="{BCD0E585-1D16-49BA-AA07-11F02E11A6E2}" presName="connectorText" presStyleLbl="sibTrans2D1" presStyleIdx="1" presStyleCnt="4"/>
      <dgm:spPr/>
    </dgm:pt>
    <dgm:pt modelId="{6BEC116B-05E2-42EB-9FA2-C66E809B9295}" type="pres">
      <dgm:prSet presAssocID="{7D2D7A2F-38C6-43C9-85B3-A346331DC221}" presName="node" presStyleLbl="node1" presStyleIdx="2" presStyleCnt="5" custLinFactY="-531" custLinFactNeighborX="-4800" custLinFactNeighborY="-100000">
        <dgm:presLayoutVars>
          <dgm:bulletEnabled val="1"/>
        </dgm:presLayoutVars>
      </dgm:prSet>
      <dgm:spPr/>
    </dgm:pt>
    <dgm:pt modelId="{001E64E1-39AB-45A6-804B-23ABACE9517B}" type="pres">
      <dgm:prSet presAssocID="{29FDB41D-A151-4B3E-BACF-64B051BB6001}" presName="sibTrans" presStyleLbl="sibTrans2D1" presStyleIdx="2" presStyleCnt="4"/>
      <dgm:spPr/>
    </dgm:pt>
    <dgm:pt modelId="{D2F9F2AD-A9E0-4416-A9C4-BB6E58C744B5}" type="pres">
      <dgm:prSet presAssocID="{29FDB41D-A151-4B3E-BACF-64B051BB6001}" presName="connectorText" presStyleLbl="sibTrans2D1" presStyleIdx="2" presStyleCnt="4"/>
      <dgm:spPr/>
    </dgm:pt>
    <dgm:pt modelId="{CF3745D5-7E50-4D7F-AB4F-BC47A1B76284}" type="pres">
      <dgm:prSet presAssocID="{8B0C59C5-3E86-4A7A-80A4-410B65E87CB1}" presName="node" presStyleLbl="node1" presStyleIdx="3" presStyleCnt="5" custLinFactNeighborX="27971" custLinFactNeighborY="-62602">
        <dgm:presLayoutVars>
          <dgm:bulletEnabled val="1"/>
        </dgm:presLayoutVars>
      </dgm:prSet>
      <dgm:spPr/>
    </dgm:pt>
    <dgm:pt modelId="{679E4727-9F8D-416A-8835-9F6E3C306298}" type="pres">
      <dgm:prSet presAssocID="{EF2763C3-302E-432D-B9E1-EEE89B031044}" presName="sibTrans" presStyleLbl="sibTrans2D1" presStyleIdx="3" presStyleCnt="4"/>
      <dgm:spPr/>
    </dgm:pt>
    <dgm:pt modelId="{5BDA1686-0651-4586-A0B0-333FD68CC676}" type="pres">
      <dgm:prSet presAssocID="{EF2763C3-302E-432D-B9E1-EEE89B031044}" presName="connectorText" presStyleLbl="sibTrans2D1" presStyleIdx="3" presStyleCnt="4"/>
      <dgm:spPr/>
    </dgm:pt>
    <dgm:pt modelId="{4C0C1C68-6FDF-4C2C-AF7D-B2BC9B4909ED}" type="pres">
      <dgm:prSet presAssocID="{7496365F-6521-4879-8998-05416D215A2E}" presName="node" presStyleLbl="node1" presStyleIdx="4" presStyleCnt="5" custLinFactNeighborX="806" custLinFactNeighborY="82013">
        <dgm:presLayoutVars>
          <dgm:bulletEnabled val="1"/>
        </dgm:presLayoutVars>
      </dgm:prSet>
      <dgm:spPr/>
    </dgm:pt>
  </dgm:ptLst>
  <dgm:cxnLst>
    <dgm:cxn modelId="{5E2CCD09-E930-421B-A64A-3781A1B1CBA1}" type="presOf" srcId="{E14C2FC3-8C23-4B84-BEAE-BE6B5D12220E}" destId="{C2FDE38C-D322-4147-A0BC-BF9A5A828869}" srcOrd="0" destOrd="0" presId="urn:microsoft.com/office/officeart/2005/8/layout/process1"/>
    <dgm:cxn modelId="{194F0911-4A6B-4716-B43A-FEC01DEEA332}" type="presOf" srcId="{7D2D7A2F-38C6-43C9-85B3-A346331DC221}" destId="{6BEC116B-05E2-42EB-9FA2-C66E809B9295}" srcOrd="0" destOrd="0" presId="urn:microsoft.com/office/officeart/2005/8/layout/process1"/>
    <dgm:cxn modelId="{A8166812-0763-44E5-B265-DE530D8D3066}" type="presOf" srcId="{29FDB41D-A151-4B3E-BACF-64B051BB6001}" destId="{D2F9F2AD-A9E0-4416-A9C4-BB6E58C744B5}" srcOrd="1" destOrd="0" presId="urn:microsoft.com/office/officeart/2005/8/layout/process1"/>
    <dgm:cxn modelId="{7C9AC121-0D11-48A1-86DB-3DB5B2C3335F}" type="presOf" srcId="{EF2763C3-302E-432D-B9E1-EEE89B031044}" destId="{679E4727-9F8D-416A-8835-9F6E3C306298}" srcOrd="0" destOrd="0" presId="urn:microsoft.com/office/officeart/2005/8/layout/process1"/>
    <dgm:cxn modelId="{3661182F-D89B-4664-A18B-9295530E4113}" srcId="{618B1870-DCBF-47C1-A6D9-A4E732029012}" destId="{7496365F-6521-4879-8998-05416D215A2E}" srcOrd="4" destOrd="0" parTransId="{34E2CCAD-03FA-4BDE-B349-C63E41445D80}" sibTransId="{7FD79A7C-9D76-4469-9224-A110385EAC9D}"/>
    <dgm:cxn modelId="{E2062235-9B3C-45E6-9C4B-A220EA27BCA3}" type="presOf" srcId="{317E4E82-F224-411A-BCCF-23774F73280D}" destId="{742ECD80-357F-402D-97DA-379817A71117}" srcOrd="0" destOrd="0" presId="urn:microsoft.com/office/officeart/2005/8/layout/process1"/>
    <dgm:cxn modelId="{D44A0145-CF3B-4A21-9A52-F193A6AA24FE}" srcId="{618B1870-DCBF-47C1-A6D9-A4E732029012}" destId="{8B0C59C5-3E86-4A7A-80A4-410B65E87CB1}" srcOrd="3" destOrd="0" parTransId="{6A04FBF7-3322-45A7-94A8-A08E99DD5FF0}" sibTransId="{EF2763C3-302E-432D-B9E1-EEE89B031044}"/>
    <dgm:cxn modelId="{3BE43268-70D3-448C-BA51-148033AD983F}" srcId="{618B1870-DCBF-47C1-A6D9-A4E732029012}" destId="{E14C2FC3-8C23-4B84-BEAE-BE6B5D12220E}" srcOrd="1" destOrd="0" parTransId="{ACD8F754-E52D-4D33-8547-CD45312BE5DE}" sibTransId="{BCD0E585-1D16-49BA-AA07-11F02E11A6E2}"/>
    <dgm:cxn modelId="{732D5C50-BCC2-4989-9F2A-659B702BB3AF}" type="presOf" srcId="{BCD0E585-1D16-49BA-AA07-11F02E11A6E2}" destId="{163CAF01-49F1-4C6C-8C0A-F93B2EF56D85}" srcOrd="0" destOrd="0" presId="urn:microsoft.com/office/officeart/2005/8/layout/process1"/>
    <dgm:cxn modelId="{5E7DB780-D69B-40E2-A8CF-601D2BBAAA75}" type="presOf" srcId="{BCD0E585-1D16-49BA-AA07-11F02E11A6E2}" destId="{7AFDA6E3-4799-4392-88FA-BCFD607957CD}" srcOrd="1" destOrd="0" presId="urn:microsoft.com/office/officeart/2005/8/layout/process1"/>
    <dgm:cxn modelId="{8128C281-0106-4ED1-8EF2-67992FA7C353}" type="presOf" srcId="{618B1870-DCBF-47C1-A6D9-A4E732029012}" destId="{E75BEB73-F906-4B3A-A8E1-7EE5F06B7F3F}" srcOrd="0" destOrd="0" presId="urn:microsoft.com/office/officeart/2005/8/layout/process1"/>
    <dgm:cxn modelId="{001DFA88-8F55-49D5-8A2F-0F19D55E9B39}" type="presOf" srcId="{29FDB41D-A151-4B3E-BACF-64B051BB6001}" destId="{001E64E1-39AB-45A6-804B-23ABACE9517B}" srcOrd="0" destOrd="0" presId="urn:microsoft.com/office/officeart/2005/8/layout/process1"/>
    <dgm:cxn modelId="{69DF39A4-3EF2-4E56-8F55-ABF8659F57ED}" type="presOf" srcId="{D72654B2-BB0B-4FB1-83B2-9001D3FF60E0}" destId="{DC437B5C-6540-4ADB-95F8-2A04FDF3FFC0}" srcOrd="0" destOrd="0" presId="urn:microsoft.com/office/officeart/2005/8/layout/process1"/>
    <dgm:cxn modelId="{7EDD7DBA-4187-4418-AF3E-9E12B66B3AC2}" type="presOf" srcId="{EF2763C3-302E-432D-B9E1-EEE89B031044}" destId="{5BDA1686-0651-4586-A0B0-333FD68CC676}" srcOrd="1" destOrd="0" presId="urn:microsoft.com/office/officeart/2005/8/layout/process1"/>
    <dgm:cxn modelId="{49521AD1-9E84-44AD-ABE2-9349F0C7360C}" type="presOf" srcId="{8B0C59C5-3E86-4A7A-80A4-410B65E87CB1}" destId="{CF3745D5-7E50-4D7F-AB4F-BC47A1B76284}" srcOrd="0" destOrd="0" presId="urn:microsoft.com/office/officeart/2005/8/layout/process1"/>
    <dgm:cxn modelId="{5FEA7FDA-8CEF-4C13-AC3A-80C29E4CA096}" srcId="{618B1870-DCBF-47C1-A6D9-A4E732029012}" destId="{D72654B2-BB0B-4FB1-83B2-9001D3FF60E0}" srcOrd="0" destOrd="0" parTransId="{60F8CF1E-AD7B-4840-8524-148E200FEC9C}" sibTransId="{317E4E82-F224-411A-BCCF-23774F73280D}"/>
    <dgm:cxn modelId="{6F30FDE0-429A-4776-8429-E1DE59E96790}" type="presOf" srcId="{317E4E82-F224-411A-BCCF-23774F73280D}" destId="{DED6B766-E6A8-4B55-B639-CA20DC9DD46E}" srcOrd="1" destOrd="0" presId="urn:microsoft.com/office/officeart/2005/8/layout/process1"/>
    <dgm:cxn modelId="{B995E5EA-8ABA-49A8-AE7F-7BE1828C64F4}" type="presOf" srcId="{7496365F-6521-4879-8998-05416D215A2E}" destId="{4C0C1C68-6FDF-4C2C-AF7D-B2BC9B4909ED}" srcOrd="0" destOrd="0" presId="urn:microsoft.com/office/officeart/2005/8/layout/process1"/>
    <dgm:cxn modelId="{15749DF8-842E-4DC3-B4CF-EA315699106C}" srcId="{618B1870-DCBF-47C1-A6D9-A4E732029012}" destId="{7D2D7A2F-38C6-43C9-85B3-A346331DC221}" srcOrd="2" destOrd="0" parTransId="{0196BA48-0403-48B4-ABCD-956B118FEED8}" sibTransId="{29FDB41D-A151-4B3E-BACF-64B051BB6001}"/>
    <dgm:cxn modelId="{E66CC1D8-700E-498E-BE65-D91C1DBF38AD}" type="presParOf" srcId="{E75BEB73-F906-4B3A-A8E1-7EE5F06B7F3F}" destId="{DC437B5C-6540-4ADB-95F8-2A04FDF3FFC0}" srcOrd="0" destOrd="0" presId="urn:microsoft.com/office/officeart/2005/8/layout/process1"/>
    <dgm:cxn modelId="{ED1760DF-8E71-44E5-A87C-1A700400181D}" type="presParOf" srcId="{E75BEB73-F906-4B3A-A8E1-7EE5F06B7F3F}" destId="{742ECD80-357F-402D-97DA-379817A71117}" srcOrd="1" destOrd="0" presId="urn:microsoft.com/office/officeart/2005/8/layout/process1"/>
    <dgm:cxn modelId="{6B01FC50-FCCF-42E2-82E7-E2C35E8AB97C}" type="presParOf" srcId="{742ECD80-357F-402D-97DA-379817A71117}" destId="{DED6B766-E6A8-4B55-B639-CA20DC9DD46E}" srcOrd="0" destOrd="0" presId="urn:microsoft.com/office/officeart/2005/8/layout/process1"/>
    <dgm:cxn modelId="{0D4BB4A1-2929-42A8-976F-51E1E1C2A79B}" type="presParOf" srcId="{E75BEB73-F906-4B3A-A8E1-7EE5F06B7F3F}" destId="{C2FDE38C-D322-4147-A0BC-BF9A5A828869}" srcOrd="2" destOrd="0" presId="urn:microsoft.com/office/officeart/2005/8/layout/process1"/>
    <dgm:cxn modelId="{88E12FC2-8074-4F45-B539-5A5CEE6AC979}" type="presParOf" srcId="{E75BEB73-F906-4B3A-A8E1-7EE5F06B7F3F}" destId="{163CAF01-49F1-4C6C-8C0A-F93B2EF56D85}" srcOrd="3" destOrd="0" presId="urn:microsoft.com/office/officeart/2005/8/layout/process1"/>
    <dgm:cxn modelId="{988383ED-3F60-4E1E-B4A1-1205A55AAF6A}" type="presParOf" srcId="{163CAF01-49F1-4C6C-8C0A-F93B2EF56D85}" destId="{7AFDA6E3-4799-4392-88FA-BCFD607957CD}" srcOrd="0" destOrd="0" presId="urn:microsoft.com/office/officeart/2005/8/layout/process1"/>
    <dgm:cxn modelId="{5112B9C0-7008-4530-93BC-4F416B364A95}" type="presParOf" srcId="{E75BEB73-F906-4B3A-A8E1-7EE5F06B7F3F}" destId="{6BEC116B-05E2-42EB-9FA2-C66E809B9295}" srcOrd="4" destOrd="0" presId="urn:microsoft.com/office/officeart/2005/8/layout/process1"/>
    <dgm:cxn modelId="{76FCAE44-FF5A-4021-9A42-54773987E675}" type="presParOf" srcId="{E75BEB73-F906-4B3A-A8E1-7EE5F06B7F3F}" destId="{001E64E1-39AB-45A6-804B-23ABACE9517B}" srcOrd="5" destOrd="0" presId="urn:microsoft.com/office/officeart/2005/8/layout/process1"/>
    <dgm:cxn modelId="{9E06CD2F-F645-46A0-8C0E-92E34B305537}" type="presParOf" srcId="{001E64E1-39AB-45A6-804B-23ABACE9517B}" destId="{D2F9F2AD-A9E0-4416-A9C4-BB6E58C744B5}" srcOrd="0" destOrd="0" presId="urn:microsoft.com/office/officeart/2005/8/layout/process1"/>
    <dgm:cxn modelId="{16E19562-38F3-465D-B07C-86D548E36414}" type="presParOf" srcId="{E75BEB73-F906-4B3A-A8E1-7EE5F06B7F3F}" destId="{CF3745D5-7E50-4D7F-AB4F-BC47A1B76284}" srcOrd="6" destOrd="0" presId="urn:microsoft.com/office/officeart/2005/8/layout/process1"/>
    <dgm:cxn modelId="{B22F96B8-297F-469A-9636-D94DA63C39FE}" type="presParOf" srcId="{E75BEB73-F906-4B3A-A8E1-7EE5F06B7F3F}" destId="{679E4727-9F8D-416A-8835-9F6E3C306298}" srcOrd="7" destOrd="0" presId="urn:microsoft.com/office/officeart/2005/8/layout/process1"/>
    <dgm:cxn modelId="{53EB4191-E80B-485F-9792-96B10775F9A1}" type="presParOf" srcId="{679E4727-9F8D-416A-8835-9F6E3C306298}" destId="{5BDA1686-0651-4586-A0B0-333FD68CC676}" srcOrd="0" destOrd="0" presId="urn:microsoft.com/office/officeart/2005/8/layout/process1"/>
    <dgm:cxn modelId="{9B013A22-C497-49E3-AC47-09215C776B99}" type="presParOf" srcId="{E75BEB73-F906-4B3A-A8E1-7EE5F06B7F3F}" destId="{4C0C1C68-6FDF-4C2C-AF7D-B2BC9B4909ED}"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37B5C-6540-4ADB-95F8-2A04FDF3FFC0}">
      <dsp:nvSpPr>
        <dsp:cNvPr id="0" name=""/>
        <dsp:cNvSpPr/>
      </dsp:nvSpPr>
      <dsp:spPr>
        <a:xfrm>
          <a:off x="9834" y="1163963"/>
          <a:ext cx="1230312" cy="73818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INPUT</a:t>
          </a:r>
        </a:p>
      </dsp:txBody>
      <dsp:txXfrm>
        <a:off x="31455" y="1185584"/>
        <a:ext cx="1187070" cy="694945"/>
      </dsp:txXfrm>
    </dsp:sp>
    <dsp:sp modelId="{742ECD80-357F-402D-97DA-379817A71117}">
      <dsp:nvSpPr>
        <dsp:cNvPr id="0" name=""/>
        <dsp:cNvSpPr/>
      </dsp:nvSpPr>
      <dsp:spPr>
        <a:xfrm rot="19493289">
          <a:off x="1243014" y="834973"/>
          <a:ext cx="315678" cy="30511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1251342" y="922320"/>
        <a:ext cx="224143" cy="183071"/>
      </dsp:txXfrm>
    </dsp:sp>
    <dsp:sp modelId="{C2FDE38C-D322-4147-A0BC-BF9A5A828869}">
      <dsp:nvSpPr>
        <dsp:cNvPr id="0" name=""/>
        <dsp:cNvSpPr/>
      </dsp:nvSpPr>
      <dsp:spPr>
        <a:xfrm>
          <a:off x="1546943" y="83191"/>
          <a:ext cx="1230312" cy="738187"/>
        </a:xfrm>
        <a:prstGeom prst="roundRect">
          <a:avLst>
            <a:gd name="adj" fmla="val 10000"/>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HIDDEN </a:t>
          </a:r>
          <a:r>
            <a:rPr lang="en-IN" sz="1900" kern="1200">
              <a:latin typeface="Calibri Light" panose="020F0302020204030204"/>
            </a:rPr>
            <a:t>LAYER</a:t>
          </a:r>
          <a:r>
            <a:rPr lang="en-IN" sz="1900" kern="1200"/>
            <a:t> 1</a:t>
          </a:r>
        </a:p>
      </dsp:txBody>
      <dsp:txXfrm>
        <a:off x="1568564" y="104812"/>
        <a:ext cx="1187070" cy="694945"/>
      </dsp:txXfrm>
    </dsp:sp>
    <dsp:sp modelId="{163CAF01-49F1-4C6C-8C0A-F93B2EF56D85}">
      <dsp:nvSpPr>
        <dsp:cNvPr id="0" name=""/>
        <dsp:cNvSpPr/>
      </dsp:nvSpPr>
      <dsp:spPr>
        <a:xfrm rot="21447838">
          <a:off x="2939078" y="257700"/>
          <a:ext cx="343758" cy="305117"/>
        </a:xfrm>
        <a:prstGeom prst="rightArrow">
          <a:avLst>
            <a:gd name="adj1" fmla="val 60000"/>
            <a:gd name="adj2" fmla="val 50000"/>
          </a:avLst>
        </a:prstGeom>
        <a:solidFill>
          <a:schemeClr val="accent1">
            <a:shade val="90000"/>
            <a:hueOff val="116408"/>
            <a:satOff val="-1994"/>
            <a:lumOff val="79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939123" y="320748"/>
        <a:ext cx="252223" cy="183071"/>
      </dsp:txXfrm>
    </dsp:sp>
    <dsp:sp modelId="{6BEC116B-05E2-42EB-9FA2-C66E809B9295}">
      <dsp:nvSpPr>
        <dsp:cNvPr id="0" name=""/>
        <dsp:cNvSpPr/>
      </dsp:nvSpPr>
      <dsp:spPr>
        <a:xfrm>
          <a:off x="3425221" y="0"/>
          <a:ext cx="1230312" cy="738187"/>
        </a:xfrm>
        <a:prstGeom prst="roundRect">
          <a:avLst>
            <a:gd name="adj" fmla="val 1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HIDDEN </a:t>
          </a:r>
          <a:r>
            <a:rPr lang="en-IN" sz="1900" kern="1200">
              <a:latin typeface="Calibri Light" panose="020F0302020204030204"/>
            </a:rPr>
            <a:t>LAYER</a:t>
          </a:r>
          <a:r>
            <a:rPr lang="en-IN" sz="1900" kern="1200"/>
            <a:t> 2</a:t>
          </a:r>
        </a:p>
      </dsp:txBody>
      <dsp:txXfrm>
        <a:off x="3446842" y="21621"/>
        <a:ext cx="1187070" cy="694945"/>
      </dsp:txXfrm>
    </dsp:sp>
    <dsp:sp modelId="{001E64E1-39AB-45A6-804B-23ABACE9517B}">
      <dsp:nvSpPr>
        <dsp:cNvPr id="0" name=""/>
        <dsp:cNvSpPr/>
      </dsp:nvSpPr>
      <dsp:spPr>
        <a:xfrm rot="258985">
          <a:off x="4818391" y="288364"/>
          <a:ext cx="347286" cy="305117"/>
        </a:xfrm>
        <a:prstGeom prst="rightArrow">
          <a:avLst>
            <a:gd name="adj1" fmla="val 60000"/>
            <a:gd name="adj2" fmla="val 50000"/>
          </a:avLst>
        </a:prstGeom>
        <a:solidFill>
          <a:schemeClr val="accent1">
            <a:shade val="90000"/>
            <a:hueOff val="232817"/>
            <a:satOff val="-3987"/>
            <a:lumOff val="159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4818521" y="345942"/>
        <a:ext cx="255751" cy="183071"/>
      </dsp:txXfrm>
    </dsp:sp>
    <dsp:sp modelId="{CF3745D5-7E50-4D7F-AB4F-BC47A1B76284}">
      <dsp:nvSpPr>
        <dsp:cNvPr id="0" name=""/>
        <dsp:cNvSpPr/>
      </dsp:nvSpPr>
      <dsp:spPr>
        <a:xfrm>
          <a:off x="5308933" y="142179"/>
          <a:ext cx="1230312" cy="738187"/>
        </a:xfrm>
        <a:prstGeom prst="roundRect">
          <a:avLst>
            <a:gd name="adj" fmla="val 10000"/>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HIDDEN </a:t>
          </a:r>
          <a:r>
            <a:rPr lang="en-IN" sz="1900" kern="1200">
              <a:latin typeface="Calibri Light" panose="020F0302020204030204"/>
            </a:rPr>
            <a:t>LAYER</a:t>
          </a:r>
          <a:r>
            <a:rPr lang="en-IN" sz="1900" kern="1200"/>
            <a:t> 3</a:t>
          </a:r>
        </a:p>
      </dsp:txBody>
      <dsp:txXfrm>
        <a:off x="5330554" y="163800"/>
        <a:ext cx="1187070" cy="694945"/>
      </dsp:txXfrm>
    </dsp:sp>
    <dsp:sp modelId="{679E4727-9F8D-416A-8835-9F6E3C306298}">
      <dsp:nvSpPr>
        <dsp:cNvPr id="0" name=""/>
        <dsp:cNvSpPr/>
      </dsp:nvSpPr>
      <dsp:spPr>
        <a:xfrm rot="2032245">
          <a:off x="6569729" y="896848"/>
          <a:ext cx="312141" cy="305117"/>
        </a:xfrm>
        <a:prstGeom prst="rightArrow">
          <a:avLst>
            <a:gd name="adj1" fmla="val 60000"/>
            <a:gd name="adj2" fmla="val 50000"/>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6577496" y="932364"/>
        <a:ext cx="220606" cy="183071"/>
      </dsp:txXfrm>
    </dsp:sp>
    <dsp:sp modelId="{4C0C1C68-6FDF-4C2C-AF7D-B2BC9B4909ED}">
      <dsp:nvSpPr>
        <dsp:cNvPr id="0" name=""/>
        <dsp:cNvSpPr/>
      </dsp:nvSpPr>
      <dsp:spPr>
        <a:xfrm>
          <a:off x="6897685" y="1208599"/>
          <a:ext cx="1230312" cy="738187"/>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OUTPUT</a:t>
          </a:r>
        </a:p>
      </dsp:txBody>
      <dsp:txXfrm>
        <a:off x="6919306" y="1230220"/>
        <a:ext cx="1187070" cy="6949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4719D-5821-4932-B37C-E8D1BDDB22E7}" type="datetimeFigureOut">
              <a:rPr lang="en-IN" smtClean="0"/>
              <a:t>07-03-2024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2B3DC-3DC1-4C40-909A-B2DACB38D8FD}" type="slidenum">
              <a:rPr lang="en-IN" smtClean="0"/>
              <a:t>‹#›</a:t>
            </a:fld>
            <a:endParaRPr lang="en-IN"/>
          </a:p>
        </p:txBody>
      </p:sp>
    </p:spTree>
    <p:extLst>
      <p:ext uri="{BB962C8B-B14F-4D97-AF65-F5344CB8AC3E}">
        <p14:creationId xmlns:p14="http://schemas.microsoft.com/office/powerpoint/2010/main" val="338087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EB2B3DC-3DC1-4C40-909A-B2DACB38D8FD}" type="slidenum">
              <a:rPr lang="en-IN" smtClean="0"/>
              <a:t>5</a:t>
            </a:fld>
            <a:endParaRPr lang="en-IN"/>
          </a:p>
        </p:txBody>
      </p:sp>
    </p:spTree>
    <p:extLst>
      <p:ext uri="{BB962C8B-B14F-4D97-AF65-F5344CB8AC3E}">
        <p14:creationId xmlns:p14="http://schemas.microsoft.com/office/powerpoint/2010/main" val="577560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96B-C4FF-1F42-964B-0F6CA40605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108CD9-25C2-F886-CA2B-7B54F1AF4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DABC9E-DC00-7273-4391-D66E60CDAD15}"/>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13547088-4B1A-C5BB-AB5C-524AADCB1B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04C4A8-F070-3C14-CBE4-905CF7B5C33F}"/>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355577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935E-669E-C689-6211-4ED91BB827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88E323-EE15-91C7-6443-738A35ED11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B8F86-1EB4-0911-0B04-FF192E9CC6C5}"/>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FD621FD9-C9F7-26EB-A298-B68EB0118F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574771-25F4-9A44-C8D7-9D834889D188}"/>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124382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564F99-7853-D2CF-9D9D-D057120B46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5E7EF-CC53-E3C0-87F0-1A0C0971B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FCC1B0-11AB-E2B0-5D7D-BEE07563A350}"/>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51457C3D-7FB1-0C91-10D6-0A759CA12A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2DB4D6-17FF-F9F8-632E-3F635DCADEE8}"/>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118479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B1C8-34AA-EE02-2294-9C9EF4B57A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2AD735-FA6A-6F1D-3B47-9CE829CF2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0F2BA9-459E-B4AB-B902-BC3DEF969B19}"/>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D70BC94C-4074-672E-94A0-752FED1CB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A6F7D-9FA0-C208-EDF5-DF1A65A7D9DB}"/>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248100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1EC9-7985-31EC-6A7B-D870170DA6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9A681E-23D9-B15E-0837-8894114985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418ED-B60C-50A9-5CA6-AE4E36F7AAFB}"/>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0A367D9F-5EF3-3F73-2F5A-ADEC74FD8C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CC33B1-5DDF-AEB3-B3C6-065670108BD8}"/>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2749845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951D-36FE-1172-D376-E36ECB57AF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DAFCAD-5B4C-AD0F-9674-871B63AF31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912982-9DA7-D4C1-CE28-663DD9A68C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225972-0918-64CA-3BA0-E8C9C3B9EB73}"/>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6" name="Footer Placeholder 5">
            <a:extLst>
              <a:ext uri="{FF2B5EF4-FFF2-40B4-BE49-F238E27FC236}">
                <a16:creationId xmlns:a16="http://schemas.microsoft.com/office/drawing/2014/main" id="{55AFD72F-D02E-3E85-D775-E726C550D9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A75E1C-C737-B18A-B429-FF32E53AE37B}"/>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39179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DDBB-EF31-BA08-A606-EB02F2818A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E8B0B7-8F3F-B532-6B1E-782E67716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C842B7-BDA6-9280-DCD0-6B90FA1AC1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F2A3E7-F7D9-32F1-321C-C052B4B2E9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1BFE9-A1C5-856A-E5B6-37305B9B55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FF63A2-BC8A-9623-9DA0-1E32DBFFE317}"/>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8" name="Footer Placeholder 7">
            <a:extLst>
              <a:ext uri="{FF2B5EF4-FFF2-40B4-BE49-F238E27FC236}">
                <a16:creationId xmlns:a16="http://schemas.microsoft.com/office/drawing/2014/main" id="{3E24D3E8-A2D0-2A5D-C7F2-95D552AEFA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EEBC76-BCF1-C3DA-D88A-6DFD8A77C2BC}"/>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101101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70CB-0966-EB26-016E-5510027CAB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ACC835-99ED-D78C-0541-BCBBDF074CF9}"/>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4" name="Footer Placeholder 3">
            <a:extLst>
              <a:ext uri="{FF2B5EF4-FFF2-40B4-BE49-F238E27FC236}">
                <a16:creationId xmlns:a16="http://schemas.microsoft.com/office/drawing/2014/main" id="{870092AB-B01C-424A-AA4F-50BFD8D72D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F519E6-CCD5-8D57-762E-46DB5FF26A5C}"/>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355807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5CA37-68BC-3BF5-F5D8-58DB71032D5B}"/>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3" name="Footer Placeholder 2">
            <a:extLst>
              <a:ext uri="{FF2B5EF4-FFF2-40B4-BE49-F238E27FC236}">
                <a16:creationId xmlns:a16="http://schemas.microsoft.com/office/drawing/2014/main" id="{ED399EDB-AFAE-9792-950A-9B07137115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2F4F4A-823C-D784-E1D0-B5E4485DC2D1}"/>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3949312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BBB6-5F76-8834-32D3-6A5F425C1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410893-5F16-87C4-F3B1-DAA616A661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7BACD9-4A78-DC5F-E680-AC90DDCE4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01D-7AD0-11CF-2359-797C7FBB4380}"/>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6" name="Footer Placeholder 5">
            <a:extLst>
              <a:ext uri="{FF2B5EF4-FFF2-40B4-BE49-F238E27FC236}">
                <a16:creationId xmlns:a16="http://schemas.microsoft.com/office/drawing/2014/main" id="{58B0B1E8-9663-F6D0-4C81-E417FD148C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9F07EF-AE38-C896-5ACE-FD246AA2B5A9}"/>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137524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D24B-BC2F-3ABC-3C3E-6407D227C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2018A2-1FAF-682C-526B-A21975AB1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E97934-EBCA-2760-ABAF-4127CFCEB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A7F0F-C5BF-7759-BF38-F3614A9DD875}"/>
              </a:ext>
            </a:extLst>
          </p:cNvPr>
          <p:cNvSpPr>
            <a:spLocks noGrp="1"/>
          </p:cNvSpPr>
          <p:nvPr>
            <p:ph type="dt" sz="half" idx="10"/>
          </p:nvPr>
        </p:nvSpPr>
        <p:spPr/>
        <p:txBody>
          <a:bodyPr/>
          <a:lstStyle/>
          <a:p>
            <a:fld id="{EDBC41B0-986E-4C9F-9621-17623B73E129}" type="datetimeFigureOut">
              <a:rPr lang="en-IN" smtClean="0"/>
              <a:t>07-03-2024</a:t>
            </a:fld>
            <a:endParaRPr lang="en-IN"/>
          </a:p>
        </p:txBody>
      </p:sp>
      <p:sp>
        <p:nvSpPr>
          <p:cNvPr id="6" name="Footer Placeholder 5">
            <a:extLst>
              <a:ext uri="{FF2B5EF4-FFF2-40B4-BE49-F238E27FC236}">
                <a16:creationId xmlns:a16="http://schemas.microsoft.com/office/drawing/2014/main" id="{94D8761F-78B2-9ACF-9F4A-E3EE9ABC3E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85E21-AFB7-4CCA-045A-465295587E02}"/>
              </a:ext>
            </a:extLst>
          </p:cNvPr>
          <p:cNvSpPr>
            <a:spLocks noGrp="1"/>
          </p:cNvSpPr>
          <p:nvPr>
            <p:ph type="sldNum" sz="quarter" idx="12"/>
          </p:nvPr>
        </p:nvSpPr>
        <p:spPr/>
        <p:txBody>
          <a:bodyPr/>
          <a:lstStyle/>
          <a:p>
            <a:fld id="{63AE70BA-D257-43E8-869F-3691576B78A9}" type="slidenum">
              <a:rPr lang="en-IN" smtClean="0"/>
              <a:t>‹#›</a:t>
            </a:fld>
            <a:endParaRPr lang="en-IN"/>
          </a:p>
        </p:txBody>
      </p:sp>
    </p:spTree>
    <p:extLst>
      <p:ext uri="{BB962C8B-B14F-4D97-AF65-F5344CB8AC3E}">
        <p14:creationId xmlns:p14="http://schemas.microsoft.com/office/powerpoint/2010/main" val="90071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DB126-76A6-609D-0FE7-AD362B00D1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42FC5B-3062-20C1-561F-CA51F842E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60883B-07D2-20F2-BF96-DC4C30449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C41B0-986E-4C9F-9621-17623B73E129}" type="datetimeFigureOut">
              <a:rPr lang="en-IN" smtClean="0"/>
              <a:t>07-03-2024</a:t>
            </a:fld>
            <a:endParaRPr lang="en-IN"/>
          </a:p>
        </p:txBody>
      </p:sp>
      <p:sp>
        <p:nvSpPr>
          <p:cNvPr id="5" name="Footer Placeholder 4">
            <a:extLst>
              <a:ext uri="{FF2B5EF4-FFF2-40B4-BE49-F238E27FC236}">
                <a16:creationId xmlns:a16="http://schemas.microsoft.com/office/drawing/2014/main" id="{D477964A-DBA3-EF42-7E6A-897B11B644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622DC1-33B3-A605-21E8-569442522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E70BA-D257-43E8-869F-3691576B78A9}" type="slidenum">
              <a:rPr lang="en-IN" smtClean="0"/>
              <a:t>‹#›</a:t>
            </a:fld>
            <a:endParaRPr lang="en-IN"/>
          </a:p>
        </p:txBody>
      </p:sp>
    </p:spTree>
    <p:extLst>
      <p:ext uri="{BB962C8B-B14F-4D97-AF65-F5344CB8AC3E}">
        <p14:creationId xmlns:p14="http://schemas.microsoft.com/office/powerpoint/2010/main" val="18950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9.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9.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hyperlink" Target="mailto:souhardya.chattopadhyay@fau.de" TargetMode="External"/><Relationship Id="rId13" Type="http://schemas.openxmlformats.org/officeDocument/2006/relationships/hyperlink" Target="mailto:shouvik.chattopadhyay@fau.de" TargetMode="External"/><Relationship Id="rId3" Type="http://schemas.microsoft.com/office/2007/relationships/hdphoto" Target="../media/hdphoto2.wdp"/><Relationship Id="rId7" Type="http://schemas.openxmlformats.org/officeDocument/2006/relationships/image" Target="../media/image5.png"/><Relationship Id="rId12" Type="http://schemas.openxmlformats.org/officeDocument/2006/relationships/hyperlink" Target="mailto:zain.asif@fau.de" TargetMode="External"/><Relationship Id="rId2" Type="http://schemas.openxmlformats.org/officeDocument/2006/relationships/image" Target="../media/image3.png"/><Relationship Id="rId16"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wi2.fau.de/person/sc/" TargetMode="External"/><Relationship Id="rId11" Type="http://schemas.openxmlformats.org/officeDocument/2006/relationships/image" Target="../media/image7.jpeg"/><Relationship Id="rId5" Type="http://schemas.openxmlformats.org/officeDocument/2006/relationships/hyperlink" Target="mailto:markus.schamberger@fau.de" TargetMode="External"/><Relationship Id="rId15" Type="http://schemas.openxmlformats.org/officeDocument/2006/relationships/image" Target="../media/image9.png"/><Relationship Id="rId10" Type="http://schemas.openxmlformats.org/officeDocument/2006/relationships/hyperlink" Target="mailto:uddipan.bir.basu@fau.de" TargetMode="External"/><Relationship Id="rId4" Type="http://schemas.openxmlformats.org/officeDocument/2006/relationships/image" Target="../media/image4.png"/><Relationship Id="rId9" Type="http://schemas.openxmlformats.org/officeDocument/2006/relationships/image" Target="../media/image6.jpe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9.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2.wdp"/><Relationship Id="rId7" Type="http://schemas.openxmlformats.org/officeDocument/2006/relationships/diagramLayout" Target="../diagrams/layout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10.jpeg"/><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9.pn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jpeg"/><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9.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50BACE-AB9A-034B-E492-6A95C83D599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200000"/>
                    </a14:imgEffect>
                  </a14:imgLayer>
                </a14:imgProps>
              </a:ext>
              <a:ext uri="{28A0092B-C50C-407E-A947-70E740481C1C}">
                <a14:useLocalDpi xmlns:a14="http://schemas.microsoft.com/office/drawing/2010/main" val="0"/>
              </a:ext>
            </a:extLst>
          </a:blip>
          <a:stretch>
            <a:fillRect/>
          </a:stretch>
        </p:blipFill>
        <p:spPr>
          <a:xfrm flipH="1">
            <a:off x="0" y="0"/>
            <a:ext cx="12192000" cy="6858000"/>
          </a:xfrm>
          <a:prstGeom prst="rect">
            <a:avLst/>
          </a:prstGeom>
          <a:ln>
            <a:solidFill>
              <a:srgbClr val="0A0A0A"/>
            </a:solidFill>
          </a:ln>
        </p:spPr>
      </p:pic>
      <p:pic>
        <p:nvPicPr>
          <p:cNvPr id="5" name="Picture 4">
            <a:extLst>
              <a:ext uri="{FF2B5EF4-FFF2-40B4-BE49-F238E27FC236}">
                <a16:creationId xmlns:a16="http://schemas.microsoft.com/office/drawing/2014/main" id="{6145F1A5-7948-CDFE-5076-AD593BE74A6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78093" y="352419"/>
            <a:ext cx="4052490" cy="866781"/>
          </a:xfrm>
          <a:prstGeom prst="rect">
            <a:avLst/>
          </a:prstGeom>
        </p:spPr>
      </p:pic>
      <p:sp>
        <p:nvSpPr>
          <p:cNvPr id="6" name="Title 1">
            <a:extLst>
              <a:ext uri="{FF2B5EF4-FFF2-40B4-BE49-F238E27FC236}">
                <a16:creationId xmlns:a16="http://schemas.microsoft.com/office/drawing/2014/main" id="{082DBDDA-1D5F-9F58-54FA-58C59A63BF86}"/>
              </a:ext>
            </a:extLst>
          </p:cNvPr>
          <p:cNvSpPr>
            <a:spLocks noGrp="1"/>
          </p:cNvSpPr>
          <p:nvPr>
            <p:ph type="ctrTitle"/>
          </p:nvPr>
        </p:nvSpPr>
        <p:spPr>
          <a:xfrm>
            <a:off x="478092" y="1941673"/>
            <a:ext cx="4565855" cy="578873"/>
          </a:xfrm>
        </p:spPr>
        <p:txBody>
          <a:bodyPr>
            <a:noAutofit/>
          </a:bodyPr>
          <a:lstStyle/>
          <a:p>
            <a:pPr algn="l"/>
            <a:r>
              <a:rPr lang="en-IN" sz="2000">
                <a:solidFill>
                  <a:schemeClr val="bg1"/>
                </a:solidFill>
                <a:latin typeface="Bahnschrift SemiBold" panose="020B0502040204020203" pitchFamily="34" charset="0"/>
                <a:cs typeface="Arial" panose="020B0604020202020204" pitchFamily="34" charset="0"/>
              </a:rPr>
              <a:t>Advanced Business Analytics Seminar</a:t>
            </a:r>
            <a:br>
              <a:rPr lang="en-IN" sz="2000">
                <a:solidFill>
                  <a:schemeClr val="bg1"/>
                </a:solidFill>
                <a:latin typeface="Bahnschrift SemiBold" panose="020B0502040204020203" pitchFamily="34" charset="0"/>
                <a:cs typeface="Arial" panose="020B0604020202020204" pitchFamily="34" charset="0"/>
              </a:rPr>
            </a:br>
            <a:r>
              <a:rPr lang="en-IN" sz="2000">
                <a:solidFill>
                  <a:schemeClr val="bg1"/>
                </a:solidFill>
                <a:latin typeface="Bahnschrift SemiBold" panose="020B0502040204020203" pitchFamily="34" charset="0"/>
                <a:cs typeface="Arial" panose="020B0604020202020204" pitchFamily="34" charset="0"/>
              </a:rPr>
              <a:t>Winter Semester 23/24</a:t>
            </a:r>
          </a:p>
        </p:txBody>
      </p:sp>
      <p:sp>
        <p:nvSpPr>
          <p:cNvPr id="7" name="Subtitle 2">
            <a:extLst>
              <a:ext uri="{FF2B5EF4-FFF2-40B4-BE49-F238E27FC236}">
                <a16:creationId xmlns:a16="http://schemas.microsoft.com/office/drawing/2014/main" id="{B9ECEA27-6BBE-B733-A554-EDB83DCFA035}"/>
              </a:ext>
            </a:extLst>
          </p:cNvPr>
          <p:cNvSpPr>
            <a:spLocks noGrp="1"/>
          </p:cNvSpPr>
          <p:nvPr>
            <p:ph type="subTitle" idx="1"/>
          </p:nvPr>
        </p:nvSpPr>
        <p:spPr>
          <a:xfrm>
            <a:off x="478092" y="3502726"/>
            <a:ext cx="4280720" cy="1669458"/>
          </a:xfrm>
        </p:spPr>
        <p:txBody>
          <a:bodyPr>
            <a:noAutofit/>
          </a:bodyPr>
          <a:lstStyle/>
          <a:p>
            <a:pPr algn="l"/>
            <a:r>
              <a:rPr lang="en-US" sz="3600" b="1">
                <a:solidFill>
                  <a:schemeClr val="accent1">
                    <a:lumMod val="40000"/>
                    <a:lumOff val="60000"/>
                  </a:schemeClr>
                </a:solidFill>
                <a:latin typeface="Bahnschrift SemiBold SemiConden" panose="020B0502040204020203" pitchFamily="34" charset="0"/>
              </a:rPr>
              <a:t>Analysis of Continuous Manufacturing Sensor data with REHAU</a:t>
            </a:r>
          </a:p>
        </p:txBody>
      </p:sp>
    </p:spTree>
    <p:extLst>
      <p:ext uri="{BB962C8B-B14F-4D97-AF65-F5344CB8AC3E}">
        <p14:creationId xmlns:p14="http://schemas.microsoft.com/office/powerpoint/2010/main" val="57284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3328C-519E-5779-36BB-CFF253E45C48}"/>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F2D8C35-2FB4-8AA1-DDE0-DE763549682D}"/>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FDD4F40-BD6A-5E76-33DB-8060F789A0A0}"/>
              </a:ext>
            </a:extLst>
          </p:cNvPr>
          <p:cNvSpPr txBox="1">
            <a:spLocks/>
          </p:cNvSpPr>
          <p:nvPr/>
        </p:nvSpPr>
        <p:spPr>
          <a:xfrm>
            <a:off x="412953" y="224997"/>
            <a:ext cx="5044264"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MODEL BUILDING 1</a:t>
            </a:r>
          </a:p>
        </p:txBody>
      </p:sp>
      <p:pic>
        <p:nvPicPr>
          <p:cNvPr id="5" name="Picture 4">
            <a:extLst>
              <a:ext uri="{FF2B5EF4-FFF2-40B4-BE49-F238E27FC236}">
                <a16:creationId xmlns:a16="http://schemas.microsoft.com/office/drawing/2014/main" id="{14B00F48-51C1-D8B9-2B4E-E95DB1E924E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D92460E1-F969-B018-6324-6FBDBB7779A0}"/>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882D2DD-D512-A154-0AF5-48181BEC2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382F3CAB-5176-BB83-72EB-4A2B3642F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D7C7CCCD-F07B-0F34-68E3-E4A7834F36ED}"/>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FA43328F-60E9-F4B8-ABE0-A285E4ABEAF0}"/>
              </a:ext>
            </a:extLst>
          </p:cNvPr>
          <p:cNvSpPr txBox="1"/>
          <p:nvPr/>
        </p:nvSpPr>
        <p:spPr>
          <a:xfrm>
            <a:off x="603114" y="974917"/>
            <a:ext cx="10894979" cy="5139869"/>
          </a:xfrm>
          <a:prstGeom prst="rect">
            <a:avLst/>
          </a:prstGeom>
          <a:noFill/>
        </p:spPr>
        <p:txBody>
          <a:bodyPr wrap="square" rtlCol="0">
            <a:spAutoFit/>
          </a:bodyPr>
          <a:lstStyle/>
          <a:p>
            <a:pPr algn="l"/>
            <a:r>
              <a:rPr lang="en-US" sz="1600" b="1" i="0">
                <a:effectLst/>
                <a:latin typeface="Arial" panose="020B0604020202020204" pitchFamily="34" charset="0"/>
                <a:cs typeface="Arial" panose="020B0604020202020204" pitchFamily="34" charset="0"/>
              </a:rPr>
              <a:t>Objective: Optimizing Hopper Parameter Coefficients for Precise Throughput Prediction</a:t>
            </a:r>
          </a:p>
          <a:p>
            <a:pPr algn="l"/>
            <a:endParaRPr lang="en-US" b="0" i="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Goal: Attain optimal coefficients for hopper parameters to predict throughput, closely aligning with predefined throughput standards.</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Striving for a model that ensures accurate throughput predictions based on specified hopper features.</a:t>
            </a:r>
          </a:p>
          <a:p>
            <a:pPr marL="285750" indent="-285750">
              <a:buFont typeface="Arial" panose="020B0604020202020204" pitchFamily="34" charset="0"/>
              <a:buChar char="•"/>
            </a:pPr>
            <a:endParaRPr lang="en-IN">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a:latin typeface="Arial" panose="020B0604020202020204" pitchFamily="34" charset="0"/>
              <a:cs typeface="Arial" panose="020B0604020202020204" pitchFamily="34" charset="0"/>
            </a:endParaRPr>
          </a:p>
          <a:p>
            <a:pPr algn="l"/>
            <a:r>
              <a:rPr lang="en-US" sz="1600" b="1" i="0">
                <a:effectLst/>
                <a:latin typeface="Arial" panose="020B0604020202020204" pitchFamily="34" charset="0"/>
                <a:cs typeface="Arial" panose="020B0604020202020204" pitchFamily="34" charset="0"/>
              </a:rPr>
              <a:t>Features and Target</a:t>
            </a:r>
          </a:p>
          <a:p>
            <a:pPr algn="l"/>
            <a:endParaRPr lang="en-US"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Parameters under consideration: Temperature, Power, Rotation Speed and Weight.</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Target variable for prediction: Throughput - the key performance indicator.</a:t>
            </a:r>
          </a:p>
          <a:p>
            <a:pPr marL="285750" lvl="0" indent="-285750">
              <a:buFont typeface="Arial" panose="020B0604020202020204" pitchFamily="34" charset="0"/>
              <a:buChar char="•"/>
            </a:pPr>
            <a:endParaRPr lang="en-IN"/>
          </a:p>
          <a:p>
            <a:pPr marL="285750" lvl="0" indent="-285750">
              <a:buFont typeface="Arial" panose="020B0604020202020204" pitchFamily="34" charset="0"/>
              <a:buChar char="•"/>
            </a:pPr>
            <a:endParaRPr lang="en-IN"/>
          </a:p>
          <a:p>
            <a:pPr lvl="0"/>
            <a:r>
              <a:rPr lang="en-US" sz="1600" b="1" i="0">
                <a:effectLst/>
                <a:latin typeface="Arial" panose="020B0604020202020204" pitchFamily="34" charset="0"/>
                <a:cs typeface="Arial" panose="020B0604020202020204" pitchFamily="34" charset="0"/>
              </a:rPr>
              <a:t>Model and Approach: Lasso Regression, but why Lasso?</a:t>
            </a:r>
          </a:p>
          <a:p>
            <a:pPr lvl="0"/>
            <a:endParaRPr lang="en-US" b="1">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Lasso regression performs variable selection by imposing a penalty on the absolute size of the regression coefficients. This means that it tends to shrink the coefficients of less important variables towards zero, effectively selecting the most relevant variables. In the context of the hopper section, where various factors (e.g., temperature, pressure, screw speed) might affect the extrusion process, Lasso can help identify the most influential variables among a large set of potential predictors.</a:t>
            </a:r>
          </a:p>
          <a:p>
            <a:pPr marL="285750" lvl="0" indent="-285750">
              <a:buFont typeface="Arial" panose="020B0604020202020204" pitchFamily="34" charset="0"/>
              <a:buChar char="•"/>
            </a:pPr>
            <a:endParaRPr lang="en-US" sz="1400" i="0">
              <a:effectLst/>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Regularization: Lasso regression incorporates a regularization parameter that helps prevent overfitting by penalizing large coefficient values.</a:t>
            </a:r>
          </a:p>
        </p:txBody>
      </p:sp>
    </p:spTree>
    <p:extLst>
      <p:ext uri="{BB962C8B-B14F-4D97-AF65-F5344CB8AC3E}">
        <p14:creationId xmlns:p14="http://schemas.microsoft.com/office/powerpoint/2010/main" val="1687226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7A7F2-C0A4-B200-A0A1-3EB6DC93D866}"/>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30F569A-7940-24ED-1F9D-47D5EDC3F5CB}"/>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68872BE-6E53-4C7C-3F44-D2D334080F5C}"/>
              </a:ext>
            </a:extLst>
          </p:cNvPr>
          <p:cNvSpPr txBox="1">
            <a:spLocks/>
          </p:cNvSpPr>
          <p:nvPr/>
        </p:nvSpPr>
        <p:spPr>
          <a:xfrm>
            <a:off x="412953" y="224997"/>
            <a:ext cx="4820528"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MODEL BUILDING 1</a:t>
            </a:r>
          </a:p>
        </p:txBody>
      </p:sp>
      <p:pic>
        <p:nvPicPr>
          <p:cNvPr id="5" name="Picture 4">
            <a:extLst>
              <a:ext uri="{FF2B5EF4-FFF2-40B4-BE49-F238E27FC236}">
                <a16:creationId xmlns:a16="http://schemas.microsoft.com/office/drawing/2014/main" id="{1F9D78D8-3C0B-D84F-5252-3D392BAC088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57D2D818-5055-7BF9-20CD-BB1D1C704A83}"/>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FBBDDC0-354A-586D-263D-BBD7A1964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6036EA86-5F9C-7B07-1898-EBA7157B051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415814C7-F5FD-879C-CE23-09AB850FB340}"/>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BF969A42-0C4D-3B37-2B73-066E726D126F}"/>
              </a:ext>
            </a:extLst>
          </p:cNvPr>
          <p:cNvSpPr txBox="1"/>
          <p:nvPr/>
        </p:nvSpPr>
        <p:spPr>
          <a:xfrm>
            <a:off x="513134" y="945060"/>
            <a:ext cx="10992255" cy="307777"/>
          </a:xfrm>
          <a:prstGeom prst="rect">
            <a:avLst/>
          </a:prstGeom>
          <a:noFill/>
        </p:spPr>
        <p:txBody>
          <a:bodyPr wrap="square" rtlCol="0">
            <a:spAutoFit/>
          </a:bodyPr>
          <a:lstStyle/>
          <a:p>
            <a:r>
              <a:rPr lang="en-IN" sz="1400" b="1">
                <a:latin typeface="Arial" panose="020B0604020202020204" pitchFamily="34" charset="0"/>
                <a:cs typeface="Arial" panose="020B0604020202020204" pitchFamily="34" charset="0"/>
              </a:rPr>
              <a:t>For simplicity of this presentation we have chosen Article Type 2 in this model since it covered 50% of the overall data.</a:t>
            </a:r>
          </a:p>
        </p:txBody>
      </p:sp>
      <p:graphicFrame>
        <p:nvGraphicFramePr>
          <p:cNvPr id="7" name="Table 6">
            <a:extLst>
              <a:ext uri="{FF2B5EF4-FFF2-40B4-BE49-F238E27FC236}">
                <a16:creationId xmlns:a16="http://schemas.microsoft.com/office/drawing/2014/main" id="{14C2B3DD-6B9B-3997-E928-572BEDDD2B8A}"/>
              </a:ext>
            </a:extLst>
          </p:cNvPr>
          <p:cNvGraphicFramePr>
            <a:graphicFrameLocks noGrp="1"/>
          </p:cNvGraphicFramePr>
          <p:nvPr>
            <p:extLst>
              <p:ext uri="{D42A27DB-BD31-4B8C-83A1-F6EECF244321}">
                <p14:modId xmlns:p14="http://schemas.microsoft.com/office/powerpoint/2010/main" val="2305617913"/>
              </p:ext>
            </p:extLst>
          </p:nvPr>
        </p:nvGraphicFramePr>
        <p:xfrm>
          <a:off x="513134" y="1620706"/>
          <a:ext cx="1772866" cy="4461555"/>
        </p:xfrm>
        <a:graphic>
          <a:graphicData uri="http://schemas.openxmlformats.org/drawingml/2006/table">
            <a:tbl>
              <a:tblPr/>
              <a:tblGrid>
                <a:gridCol w="1772866">
                  <a:extLst>
                    <a:ext uri="{9D8B030D-6E8A-4147-A177-3AD203B41FA5}">
                      <a16:colId xmlns:a16="http://schemas.microsoft.com/office/drawing/2014/main" val="3918210766"/>
                    </a:ext>
                  </a:extLst>
                </a:gridCol>
              </a:tblGrid>
              <a:tr h="212455">
                <a:tc>
                  <a:txBody>
                    <a:bodyPr/>
                    <a:lstStyle/>
                    <a:p>
                      <a:pPr algn="l" fontAlgn="ctr"/>
                      <a:r>
                        <a:rPr lang="en-IN" sz="1100" b="0" i="0" u="none" strike="noStrike">
                          <a:solidFill>
                            <a:srgbClr val="000000"/>
                          </a:solidFill>
                          <a:effectLst/>
                          <a:latin typeface="Courier New" panose="02070309020205020404" pitchFamily="49" charset="0"/>
                        </a:rPr>
                        <a:t>  </a:t>
                      </a:r>
                      <a:r>
                        <a:rPr lang="en-IN" sz="1100" b="1" i="0" u="none" strike="noStrike">
                          <a:solidFill>
                            <a:srgbClr val="000000"/>
                          </a:solidFill>
                          <a:effectLst/>
                          <a:latin typeface="Courier New" panose="02070309020205020404" pitchFamily="49" charset="0"/>
                        </a:rPr>
                        <a:t>Coefficients:</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54540667"/>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91647295"/>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2: -0.09</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832753519"/>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3: 0.33</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423989868"/>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4: 0.26</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28832006"/>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5: 0.09</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376321191"/>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6: 0.07</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912722540"/>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7: 0.12</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54153596"/>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8: -0.14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58829637"/>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9: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15867186"/>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10: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37855150"/>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11: 0.04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31679890"/>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12: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359311643"/>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13: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21271747"/>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14: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192145775"/>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15: 0.13</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99305058"/>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16: -0.0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57833526"/>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17: 0.38</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239537086"/>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18: 0.50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1762375"/>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19: 0.08</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824379102"/>
                  </a:ext>
                </a:extLst>
              </a:tr>
              <a:tr h="212455">
                <a:tc>
                  <a:txBody>
                    <a:bodyPr/>
                    <a:lstStyle/>
                    <a:p>
                      <a:pPr algn="l" fontAlgn="ctr"/>
                      <a:r>
                        <a:rPr lang="en-IN" sz="1100" b="0" i="0" u="none" strike="noStrike">
                          <a:solidFill>
                            <a:srgbClr val="000000"/>
                          </a:solidFill>
                          <a:effectLst/>
                          <a:latin typeface="Courier New" panose="02070309020205020404" pitchFamily="49" charset="0"/>
                        </a:rPr>
                        <a:t>  Feature 20: 0.0004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743119540"/>
                  </a:ext>
                </a:extLst>
              </a:tr>
            </a:tbl>
          </a:graphicData>
        </a:graphic>
      </p:graphicFrame>
      <p:cxnSp>
        <p:nvCxnSpPr>
          <p:cNvPr id="9" name="Straight Arrow Connector 8">
            <a:extLst>
              <a:ext uri="{FF2B5EF4-FFF2-40B4-BE49-F238E27FC236}">
                <a16:creationId xmlns:a16="http://schemas.microsoft.com/office/drawing/2014/main" id="{88AC23DB-EAFF-A421-A153-50419B643DC8}"/>
              </a:ext>
            </a:extLst>
          </p:cNvPr>
          <p:cNvCxnSpPr/>
          <p:nvPr/>
        </p:nvCxnSpPr>
        <p:spPr>
          <a:xfrm>
            <a:off x="2675106" y="3521413"/>
            <a:ext cx="642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F47EF51E-7176-DFEC-2538-1D8AB564510D}"/>
              </a:ext>
            </a:extLst>
          </p:cNvPr>
          <p:cNvGraphicFramePr>
            <a:graphicFrameLocks noGrp="1"/>
          </p:cNvGraphicFramePr>
          <p:nvPr>
            <p:extLst>
              <p:ext uri="{D42A27DB-BD31-4B8C-83A1-F6EECF244321}">
                <p14:modId xmlns:p14="http://schemas.microsoft.com/office/powerpoint/2010/main" val="3225463445"/>
              </p:ext>
            </p:extLst>
          </p:nvPr>
        </p:nvGraphicFramePr>
        <p:xfrm>
          <a:off x="3706238" y="2571323"/>
          <a:ext cx="3910385" cy="2560320"/>
        </p:xfrm>
        <a:graphic>
          <a:graphicData uri="http://schemas.openxmlformats.org/drawingml/2006/table">
            <a:tbl>
              <a:tblPr/>
              <a:tblGrid>
                <a:gridCol w="3910385">
                  <a:extLst>
                    <a:ext uri="{9D8B030D-6E8A-4147-A177-3AD203B41FA5}">
                      <a16:colId xmlns:a16="http://schemas.microsoft.com/office/drawing/2014/main" val="2727318354"/>
                    </a:ext>
                  </a:extLst>
                </a:gridCol>
              </a:tblGrid>
              <a:tr h="182880">
                <a:tc>
                  <a:txBody>
                    <a:bodyPr/>
                    <a:lstStyle/>
                    <a:p>
                      <a:pPr algn="l" fontAlgn="ctr"/>
                      <a:r>
                        <a:rPr lang="en-US" sz="1100" b="0" i="0" u="none" strike="noStrike">
                          <a:solidFill>
                            <a:srgbClr val="000000"/>
                          </a:solidFill>
                          <a:effectLst/>
                          <a:latin typeface="Courier New" panose="02070309020205020404" pitchFamily="49" charset="0"/>
                        </a:rPr>
                        <a:t>  </a:t>
                      </a:r>
                      <a:r>
                        <a:rPr lang="en-US" sz="1100" b="1" i="0" u="none" strike="noStrike">
                          <a:solidFill>
                            <a:srgbClr val="000000"/>
                          </a:solidFill>
                          <a:effectLst/>
                          <a:latin typeface="Courier New" panose="02070309020205020404" pitchFamily="49" charset="0"/>
                        </a:rPr>
                        <a:t>Important Features and their Coefficients:</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141594189"/>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1 Power: -0.09</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700342320"/>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1 Rotation Speed: 0.33</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359595525"/>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1 Weight: 0.26</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147421761"/>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2 Temperature: 0.09</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344798088"/>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2 Power: 0.07</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898785024"/>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2 Rotation Speed: 0.12</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932444432"/>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2 Weight: -0.14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839599093"/>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3 Rotation Speed: 0.04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570139474"/>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4 Rotation Speed: 0.13</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548801167"/>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5 Temperature: 0.38</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780182893"/>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5 Power: 0.50</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737487901"/>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5 Rotation Speed: 0.08</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694241"/>
                  </a:ext>
                </a:extLst>
              </a:tr>
              <a:tr h="182880">
                <a:tc>
                  <a:txBody>
                    <a:bodyPr/>
                    <a:lstStyle/>
                    <a:p>
                      <a:pPr algn="l" fontAlgn="ctr"/>
                      <a:r>
                        <a:rPr lang="en-US" sz="1100" b="0" i="0" u="none" strike="noStrike">
                          <a:solidFill>
                            <a:srgbClr val="000000"/>
                          </a:solidFill>
                          <a:effectLst/>
                          <a:latin typeface="Courier New" panose="02070309020205020404" pitchFamily="49" charset="0"/>
                        </a:rPr>
                        <a:t>  Hopper 5 Weight: 0.0004</a:t>
                      </a:r>
                    </a:p>
                  </a:txBody>
                  <a:tcPr marL="7620" marR="7620" marT="762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68927782"/>
                  </a:ext>
                </a:extLst>
              </a:tr>
            </a:tbl>
          </a:graphicData>
        </a:graphic>
      </p:graphicFrame>
      <p:sp>
        <p:nvSpPr>
          <p:cNvPr id="14" name="TextBox 13">
            <a:extLst>
              <a:ext uri="{FF2B5EF4-FFF2-40B4-BE49-F238E27FC236}">
                <a16:creationId xmlns:a16="http://schemas.microsoft.com/office/drawing/2014/main" id="{ADBDFFB5-B1E3-42DC-DBCE-F184EB65DAD6}"/>
              </a:ext>
            </a:extLst>
          </p:cNvPr>
          <p:cNvSpPr txBox="1"/>
          <p:nvPr/>
        </p:nvSpPr>
        <p:spPr>
          <a:xfrm>
            <a:off x="7977010" y="2191810"/>
            <a:ext cx="3701856" cy="3354765"/>
          </a:xfrm>
          <a:prstGeom prst="rect">
            <a:avLst/>
          </a:prstGeom>
          <a:noFill/>
        </p:spPr>
        <p:txBody>
          <a:bodyPr wrap="square">
            <a:spAutoFit/>
          </a:bodyPr>
          <a:lstStyle/>
          <a:p>
            <a:r>
              <a:rPr lang="en-IN" sz="1600" b="1">
                <a:latin typeface="Arial" panose="020B0604020202020204" pitchFamily="34" charset="0"/>
                <a:cs typeface="Arial" panose="020B0604020202020204" pitchFamily="34" charset="0"/>
              </a:rPr>
              <a:t>What does this coefficient signify?</a:t>
            </a:r>
          </a:p>
          <a:p>
            <a:br>
              <a:rPr lang="en-IN" sz="1400">
                <a:latin typeface="Arial" panose="020B0604020202020204" pitchFamily="34" charset="0"/>
                <a:cs typeface="Arial" panose="020B0604020202020204" pitchFamily="34" charset="0"/>
              </a:rPr>
            </a:br>
            <a:r>
              <a:rPr lang="en-IN" sz="1400">
                <a:latin typeface="Arial" panose="020B0604020202020204" pitchFamily="34" charset="0"/>
                <a:cs typeface="Arial" panose="020B0604020202020204" pitchFamily="34" charset="0"/>
              </a:rPr>
              <a:t>Coefficient in a Machine Learning modelling represents the weight or magnitude of influence that a particular feature has on the predicted outcome.</a:t>
            </a:r>
            <a:br>
              <a:rPr lang="en-IN" sz="1400">
                <a:latin typeface="Arial" panose="020B0604020202020204" pitchFamily="34" charset="0"/>
                <a:cs typeface="Arial" panose="020B0604020202020204" pitchFamily="34" charset="0"/>
              </a:rPr>
            </a:br>
            <a:br>
              <a:rPr lang="en-IN" sz="1400">
                <a:latin typeface="Arial" panose="020B0604020202020204" pitchFamily="34" charset="0"/>
                <a:cs typeface="Arial" panose="020B0604020202020204" pitchFamily="34" charset="0"/>
              </a:rPr>
            </a:br>
            <a:r>
              <a:rPr lang="en-IN" sz="1400">
                <a:latin typeface="Arial" panose="020B0604020202020204" pitchFamily="34" charset="0"/>
                <a:cs typeface="Arial" panose="020B0604020202020204" pitchFamily="34" charset="0"/>
              </a:rPr>
              <a:t>In Mathematical terms for a 2 feature model,</a:t>
            </a:r>
          </a:p>
          <a:p>
            <a:endParaRPr lang="en-IN" sz="1400">
              <a:latin typeface="Arial" panose="020B0604020202020204" pitchFamily="34" charset="0"/>
              <a:cs typeface="Arial" panose="020B0604020202020204" pitchFamily="34" charset="0"/>
            </a:endParaRPr>
          </a:p>
          <a:p>
            <a:r>
              <a:rPr lang="en-IN" sz="1400">
                <a:latin typeface="Arial" panose="020B0604020202020204" pitchFamily="34" charset="0"/>
                <a:cs typeface="Arial" panose="020B0604020202020204" pitchFamily="34" charset="0"/>
              </a:rPr>
              <a:t>y = m</a:t>
            </a:r>
            <a:r>
              <a:rPr lang="en-IN" sz="800">
                <a:latin typeface="Arial" panose="020B0604020202020204" pitchFamily="34" charset="0"/>
                <a:cs typeface="Arial" panose="020B0604020202020204" pitchFamily="34" charset="0"/>
              </a:rPr>
              <a:t>1</a:t>
            </a:r>
            <a:r>
              <a:rPr lang="en-IN" sz="1400">
                <a:latin typeface="Arial" panose="020B0604020202020204" pitchFamily="34" charset="0"/>
                <a:cs typeface="Arial" panose="020B0604020202020204" pitchFamily="34" charset="0"/>
              </a:rPr>
              <a:t>x</a:t>
            </a:r>
            <a:r>
              <a:rPr lang="en-IN" sz="800">
                <a:latin typeface="Arial" panose="020B0604020202020204" pitchFamily="34" charset="0"/>
                <a:cs typeface="Arial" panose="020B0604020202020204" pitchFamily="34" charset="0"/>
              </a:rPr>
              <a:t>1</a:t>
            </a:r>
            <a:r>
              <a:rPr lang="en-IN" sz="1400">
                <a:latin typeface="Arial" panose="020B0604020202020204" pitchFamily="34" charset="0"/>
                <a:cs typeface="Arial" panose="020B0604020202020204" pitchFamily="34" charset="0"/>
              </a:rPr>
              <a:t> + m</a:t>
            </a:r>
            <a:r>
              <a:rPr lang="en-IN" sz="800">
                <a:latin typeface="Arial" panose="020B0604020202020204" pitchFamily="34" charset="0"/>
                <a:cs typeface="Arial" panose="020B0604020202020204" pitchFamily="34" charset="0"/>
              </a:rPr>
              <a:t>2</a:t>
            </a:r>
            <a:r>
              <a:rPr lang="en-IN" sz="1400">
                <a:latin typeface="Arial" panose="020B0604020202020204" pitchFamily="34" charset="0"/>
                <a:cs typeface="Arial" panose="020B0604020202020204" pitchFamily="34" charset="0"/>
              </a:rPr>
              <a:t>x</a:t>
            </a:r>
            <a:r>
              <a:rPr lang="en-IN" sz="800">
                <a:latin typeface="Arial" panose="020B0604020202020204" pitchFamily="34" charset="0"/>
                <a:cs typeface="Arial" panose="020B0604020202020204" pitchFamily="34" charset="0"/>
              </a:rPr>
              <a:t>2</a:t>
            </a:r>
            <a:r>
              <a:rPr lang="en-IN" sz="1400">
                <a:latin typeface="Arial" panose="020B0604020202020204" pitchFamily="34" charset="0"/>
                <a:cs typeface="Arial" panose="020B0604020202020204" pitchFamily="34" charset="0"/>
              </a:rPr>
              <a:t> + b, where:</a:t>
            </a:r>
            <a:br>
              <a:rPr lang="en-IN" sz="1400">
                <a:latin typeface="Arial" panose="020B0604020202020204" pitchFamily="34" charset="0"/>
                <a:cs typeface="Arial" panose="020B0604020202020204" pitchFamily="34" charset="0"/>
              </a:rPr>
            </a:br>
            <a:endParaRPr lang="en-IN" sz="1400">
              <a:latin typeface="Arial" panose="020B0604020202020204" pitchFamily="34" charset="0"/>
              <a:cs typeface="Arial" panose="020B0604020202020204" pitchFamily="34" charset="0"/>
            </a:endParaRPr>
          </a:p>
          <a:p>
            <a:r>
              <a:rPr lang="en-IN" sz="1400">
                <a:latin typeface="Arial" panose="020B0604020202020204" pitchFamily="34" charset="0"/>
                <a:cs typeface="Arial" panose="020B0604020202020204" pitchFamily="34" charset="0"/>
              </a:rPr>
              <a:t>y = predicted outcome</a:t>
            </a:r>
            <a:br>
              <a:rPr lang="en-IN" sz="1400">
                <a:latin typeface="Arial" panose="020B0604020202020204" pitchFamily="34" charset="0"/>
                <a:cs typeface="Arial" panose="020B0604020202020204" pitchFamily="34" charset="0"/>
              </a:rPr>
            </a:br>
            <a:r>
              <a:rPr lang="en-IN" sz="1400">
                <a:latin typeface="Arial" panose="020B0604020202020204" pitchFamily="34" charset="0"/>
                <a:cs typeface="Arial" panose="020B0604020202020204" pitchFamily="34" charset="0"/>
              </a:rPr>
              <a:t>x</a:t>
            </a:r>
            <a:r>
              <a:rPr lang="en-IN" sz="800">
                <a:latin typeface="Arial" panose="020B0604020202020204" pitchFamily="34" charset="0"/>
                <a:cs typeface="Arial" panose="020B0604020202020204" pitchFamily="34" charset="0"/>
              </a:rPr>
              <a:t>1</a:t>
            </a:r>
            <a:r>
              <a:rPr lang="en-IN" sz="1400">
                <a:latin typeface="Arial" panose="020B0604020202020204" pitchFamily="34" charset="0"/>
                <a:cs typeface="Arial" panose="020B0604020202020204" pitchFamily="34" charset="0"/>
              </a:rPr>
              <a:t>,</a:t>
            </a:r>
            <a:r>
              <a:rPr lang="en-IN" sz="800">
                <a:latin typeface="Arial" panose="020B0604020202020204" pitchFamily="34" charset="0"/>
                <a:cs typeface="Arial" panose="020B0604020202020204" pitchFamily="34" charset="0"/>
              </a:rPr>
              <a:t> </a:t>
            </a:r>
            <a:r>
              <a:rPr lang="en-IN" sz="1400">
                <a:latin typeface="Arial" panose="020B0604020202020204" pitchFamily="34" charset="0"/>
                <a:cs typeface="Arial" panose="020B0604020202020204" pitchFamily="34" charset="0"/>
              </a:rPr>
              <a:t>x</a:t>
            </a:r>
            <a:r>
              <a:rPr lang="en-IN" sz="800">
                <a:latin typeface="Arial" panose="020B0604020202020204" pitchFamily="34" charset="0"/>
                <a:cs typeface="Arial" panose="020B0604020202020204" pitchFamily="34" charset="0"/>
              </a:rPr>
              <a:t>2 </a:t>
            </a:r>
            <a:r>
              <a:rPr lang="en-IN" sz="1400">
                <a:latin typeface="Arial" panose="020B0604020202020204" pitchFamily="34" charset="0"/>
                <a:cs typeface="Arial" panose="020B0604020202020204" pitchFamily="34" charset="0"/>
              </a:rPr>
              <a:t>= input / feature values</a:t>
            </a:r>
          </a:p>
          <a:p>
            <a:r>
              <a:rPr lang="en-IN" sz="1400">
                <a:latin typeface="Arial" panose="020B0604020202020204" pitchFamily="34" charset="0"/>
                <a:cs typeface="Arial" panose="020B0604020202020204" pitchFamily="34" charset="0"/>
              </a:rPr>
              <a:t>m</a:t>
            </a:r>
            <a:r>
              <a:rPr lang="en-IN" sz="800">
                <a:latin typeface="Arial" panose="020B0604020202020204" pitchFamily="34" charset="0"/>
                <a:cs typeface="Arial" panose="020B0604020202020204" pitchFamily="34" charset="0"/>
              </a:rPr>
              <a:t>1</a:t>
            </a:r>
            <a:r>
              <a:rPr lang="en-IN" sz="1400">
                <a:latin typeface="Arial" panose="020B0604020202020204" pitchFamily="34" charset="0"/>
                <a:cs typeface="Arial" panose="020B0604020202020204" pitchFamily="34" charset="0"/>
              </a:rPr>
              <a:t>,</a:t>
            </a:r>
            <a:r>
              <a:rPr lang="en-IN" sz="800">
                <a:latin typeface="Arial" panose="020B0604020202020204" pitchFamily="34" charset="0"/>
                <a:cs typeface="Arial" panose="020B0604020202020204" pitchFamily="34" charset="0"/>
              </a:rPr>
              <a:t> </a:t>
            </a:r>
            <a:r>
              <a:rPr lang="en-IN" sz="1400">
                <a:latin typeface="Arial" panose="020B0604020202020204" pitchFamily="34" charset="0"/>
                <a:cs typeface="Arial" panose="020B0604020202020204" pitchFamily="34" charset="0"/>
              </a:rPr>
              <a:t>m</a:t>
            </a:r>
            <a:r>
              <a:rPr lang="en-IN" sz="800">
                <a:latin typeface="Arial" panose="020B0604020202020204" pitchFamily="34" charset="0"/>
                <a:cs typeface="Arial" panose="020B0604020202020204" pitchFamily="34" charset="0"/>
              </a:rPr>
              <a:t>2 </a:t>
            </a:r>
            <a:r>
              <a:rPr lang="en-IN" sz="1400">
                <a:latin typeface="Arial" panose="020B0604020202020204" pitchFamily="34" charset="0"/>
                <a:cs typeface="Arial" panose="020B0604020202020204" pitchFamily="34" charset="0"/>
              </a:rPr>
              <a:t>= coefficients associated with inputs</a:t>
            </a:r>
          </a:p>
          <a:p>
            <a:endParaRPr lang="en-IN" sz="1400"/>
          </a:p>
        </p:txBody>
      </p:sp>
    </p:spTree>
    <p:extLst>
      <p:ext uri="{BB962C8B-B14F-4D97-AF65-F5344CB8AC3E}">
        <p14:creationId xmlns:p14="http://schemas.microsoft.com/office/powerpoint/2010/main" val="3685419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44D4-65DD-FECC-42BB-DC21FDB8F036}"/>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9A064DD-6190-2F7B-AC26-6B5BF5161904}"/>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0B20ABE-3CD8-9D54-282B-317DB2E9DC29}"/>
              </a:ext>
            </a:extLst>
          </p:cNvPr>
          <p:cNvSpPr txBox="1">
            <a:spLocks/>
          </p:cNvSpPr>
          <p:nvPr/>
        </p:nvSpPr>
        <p:spPr>
          <a:xfrm>
            <a:off x="412953" y="224997"/>
            <a:ext cx="5938686" cy="4273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WHAT IF ANALYSIS FOR MODEL 1</a:t>
            </a:r>
          </a:p>
        </p:txBody>
      </p:sp>
      <p:pic>
        <p:nvPicPr>
          <p:cNvPr id="5" name="Picture 4">
            <a:extLst>
              <a:ext uri="{FF2B5EF4-FFF2-40B4-BE49-F238E27FC236}">
                <a16:creationId xmlns:a16="http://schemas.microsoft.com/office/drawing/2014/main" id="{7F8B5C50-42B3-2395-DCC0-BA764B311F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0557D3B2-FCC7-CB2A-B7F3-A4A38BBFDCB3}"/>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53542C5-1C93-F54A-E39A-861C70C2B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C15B56E-97CA-E546-B7FB-8EEDE03571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261C1EFF-DE13-5CFE-DEFE-DB8737109B1C}"/>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hought Bubble: Cloud 2">
            <a:extLst>
              <a:ext uri="{FF2B5EF4-FFF2-40B4-BE49-F238E27FC236}">
                <a16:creationId xmlns:a16="http://schemas.microsoft.com/office/drawing/2014/main" id="{8B0314A9-D8DA-011A-6E72-31B9A498AAD4}"/>
              </a:ext>
            </a:extLst>
          </p:cNvPr>
          <p:cNvSpPr/>
          <p:nvPr/>
        </p:nvSpPr>
        <p:spPr>
          <a:xfrm>
            <a:off x="2830998" y="1020761"/>
            <a:ext cx="2891855" cy="2002647"/>
          </a:xfrm>
          <a:prstGeom prst="cloudCallout">
            <a:avLst>
              <a:gd name="adj1" fmla="val 79060"/>
              <a:gd name="adj2" fmla="val 5677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7" name="TextBox 6">
            <a:extLst>
              <a:ext uri="{FF2B5EF4-FFF2-40B4-BE49-F238E27FC236}">
                <a16:creationId xmlns:a16="http://schemas.microsoft.com/office/drawing/2014/main" id="{32998E5A-DBC7-4BF3-260B-F3303CC2FA03}"/>
              </a:ext>
            </a:extLst>
          </p:cNvPr>
          <p:cNvSpPr txBox="1"/>
          <p:nvPr/>
        </p:nvSpPr>
        <p:spPr>
          <a:xfrm>
            <a:off x="3217951" y="1675835"/>
            <a:ext cx="1940967" cy="692497"/>
          </a:xfrm>
          <a:prstGeom prst="rect">
            <a:avLst/>
          </a:prstGeom>
          <a:noFill/>
        </p:spPr>
        <p:txBody>
          <a:bodyPr wrap="square" rtlCol="0">
            <a:spAutoFit/>
          </a:bodyPr>
          <a:lstStyle/>
          <a:p>
            <a:pPr algn="ctr"/>
            <a:r>
              <a:rPr lang="en-IN" sz="1300" b="1">
                <a:latin typeface="Arial" panose="020B0604020202020204" pitchFamily="34" charset="0"/>
                <a:cs typeface="Arial" panose="020B0604020202020204" pitchFamily="34" charset="0"/>
              </a:rPr>
              <a:t>What if we increase the Temperature of Hopper 5 by 5%</a:t>
            </a:r>
          </a:p>
        </p:txBody>
      </p:sp>
      <p:sp>
        <p:nvSpPr>
          <p:cNvPr id="15" name="TextBox 14">
            <a:extLst>
              <a:ext uri="{FF2B5EF4-FFF2-40B4-BE49-F238E27FC236}">
                <a16:creationId xmlns:a16="http://schemas.microsoft.com/office/drawing/2014/main" id="{384D1C2C-6D0B-17FE-5E91-BC14097A3E85}"/>
              </a:ext>
            </a:extLst>
          </p:cNvPr>
          <p:cNvSpPr txBox="1"/>
          <p:nvPr/>
        </p:nvSpPr>
        <p:spPr>
          <a:xfrm>
            <a:off x="1465216" y="3674060"/>
            <a:ext cx="4630782" cy="1508105"/>
          </a:xfrm>
          <a:prstGeom prst="rect">
            <a:avLst/>
          </a:prstGeom>
          <a:noFill/>
        </p:spPr>
        <p:txBody>
          <a:bodyPr wrap="square" rtlCol="0">
            <a:spAutoFit/>
          </a:bodyPr>
          <a:lstStyle/>
          <a:p>
            <a:pPr algn="l"/>
            <a:r>
              <a:rPr lang="en-US" sz="1400" b="1" i="0">
                <a:effectLst/>
                <a:latin typeface="Arial" panose="020B0604020202020204" pitchFamily="34" charset="0"/>
                <a:cs typeface="Arial" panose="020B0604020202020204" pitchFamily="34" charset="0"/>
              </a:rPr>
              <a:t>Result:</a:t>
            </a:r>
            <a:r>
              <a:rPr lang="en-US" sz="1400">
                <a:latin typeface="Arial" panose="020B0604020202020204" pitchFamily="34" charset="0"/>
                <a:cs typeface="Arial" panose="020B0604020202020204" pitchFamily="34" charset="0"/>
              </a:rPr>
              <a:t> </a:t>
            </a:r>
            <a:r>
              <a:rPr lang="en-US" sz="1400" b="0" i="0">
                <a:effectLst/>
                <a:latin typeface="Arial" panose="020B0604020202020204" pitchFamily="34" charset="0"/>
                <a:cs typeface="Arial" panose="020B0604020202020204" pitchFamily="34" charset="0"/>
              </a:rPr>
              <a:t>Observing a 4.66% increase in the model's throughput prediction with the implemented Hopper 5 Temperature adjustment.</a:t>
            </a:r>
          </a:p>
          <a:p>
            <a:endParaRPr lang="en-IN" sz="14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a:latin typeface="Courier New" panose="02070309020205020404" pitchFamily="49" charset="0"/>
                <a:cs typeface="Courier New" panose="02070309020205020404" pitchFamily="49" charset="0"/>
              </a:rPr>
              <a:t>Predicted output before increase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124.39 kg/h</a:t>
            </a:r>
          </a:p>
          <a:p>
            <a:pPr marL="0" marR="0" lvl="0" indent="0" algn="l" defTabSz="914400" rtl="0" eaLnBrk="0" fontAlgn="base" latinLnBrk="0" hangingPunct="0">
              <a:lnSpc>
                <a:spcPct val="100000"/>
              </a:lnSpc>
              <a:spcBef>
                <a:spcPct val="0"/>
              </a:spcBef>
              <a:spcAft>
                <a:spcPct val="0"/>
              </a:spcAft>
              <a:buClrTx/>
              <a:buSzTx/>
              <a:buFontTx/>
              <a:buNone/>
              <a:tabLst/>
            </a:pPr>
            <a:r>
              <a:rPr lang="en-US" sz="1200">
                <a:latin typeface="Courier New" panose="02070309020205020404" pitchFamily="49" charset="0"/>
                <a:cs typeface="Courier New" panose="02070309020205020404" pitchFamily="49" charset="0"/>
              </a:rPr>
              <a:t>Predicted output after increase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130.18 kg/h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Percentage Change: 4.66 %</a:t>
            </a:r>
            <a:r>
              <a:rPr kumimoji="0" lang="en-US" altLang="en-US" sz="12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 </a:t>
            </a:r>
          </a:p>
        </p:txBody>
      </p:sp>
      <p:graphicFrame>
        <p:nvGraphicFramePr>
          <p:cNvPr id="16" name="Table 15">
            <a:extLst>
              <a:ext uri="{FF2B5EF4-FFF2-40B4-BE49-F238E27FC236}">
                <a16:creationId xmlns:a16="http://schemas.microsoft.com/office/drawing/2014/main" id="{9940A79E-D7A5-DFDE-C033-1DE336083490}"/>
              </a:ext>
            </a:extLst>
          </p:cNvPr>
          <p:cNvGraphicFramePr>
            <a:graphicFrameLocks noGrp="1"/>
          </p:cNvGraphicFramePr>
          <p:nvPr>
            <p:extLst>
              <p:ext uri="{D42A27DB-BD31-4B8C-83A1-F6EECF244321}">
                <p14:modId xmlns:p14="http://schemas.microsoft.com/office/powerpoint/2010/main" val="4283714859"/>
              </p:ext>
            </p:extLst>
          </p:nvPr>
        </p:nvGraphicFramePr>
        <p:xfrm>
          <a:off x="7334867" y="1854200"/>
          <a:ext cx="2688506" cy="3840480"/>
        </p:xfrm>
        <a:graphic>
          <a:graphicData uri="http://schemas.openxmlformats.org/drawingml/2006/table">
            <a:tbl>
              <a:tblPr/>
              <a:tblGrid>
                <a:gridCol w="1949560">
                  <a:extLst>
                    <a:ext uri="{9D8B030D-6E8A-4147-A177-3AD203B41FA5}">
                      <a16:colId xmlns:a16="http://schemas.microsoft.com/office/drawing/2014/main" val="1079594302"/>
                    </a:ext>
                  </a:extLst>
                </a:gridCol>
                <a:gridCol w="738946">
                  <a:extLst>
                    <a:ext uri="{9D8B030D-6E8A-4147-A177-3AD203B41FA5}">
                      <a16:colId xmlns:a16="http://schemas.microsoft.com/office/drawing/2014/main" val="521019957"/>
                    </a:ext>
                  </a:extLst>
                </a:gridCol>
              </a:tblGrid>
              <a:tr h="182880">
                <a:tc>
                  <a:txBody>
                    <a:bodyPr/>
                    <a:lstStyle/>
                    <a:p>
                      <a:pPr algn="l" fontAlgn="ctr"/>
                      <a:r>
                        <a:rPr lang="en-IN" sz="1100" b="1" i="0" u="none" strike="noStrike">
                          <a:solidFill>
                            <a:srgbClr val="000000"/>
                          </a:solidFill>
                          <a:effectLst/>
                          <a:latin typeface="Arial" panose="020B0604020202020204" pitchFamily="34" charset="0"/>
                          <a:cs typeface="Arial" panose="020B0604020202020204" pitchFamily="34" charset="0"/>
                        </a:rPr>
                        <a:t>        Feature</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fontAlgn="ctr"/>
                      <a:r>
                        <a:rPr lang="en-IN" sz="1100" b="1" i="0" u="none" strike="noStrike">
                          <a:solidFill>
                            <a:srgbClr val="000000"/>
                          </a:solidFill>
                          <a:effectLst/>
                          <a:latin typeface="Arial" panose="020B0604020202020204" pitchFamily="34" charset="0"/>
                          <a:cs typeface="Arial" panose="020B0604020202020204" pitchFamily="34" charset="0"/>
                        </a:rPr>
                        <a:t>Value</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07859354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24.06 </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33302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70.9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0556799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34.24</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4342009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6.52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49243584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26.32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67899961"/>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0236361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327035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3.11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512312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23.29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2034489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07796777"/>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11291631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3.86</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50310600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22.31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7553812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1564049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264402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4.15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519568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304.55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880119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2461343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7586616"/>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8.09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51772646"/>
                  </a:ext>
                </a:extLst>
              </a:tr>
            </a:tbl>
          </a:graphicData>
        </a:graphic>
      </p:graphicFrame>
    </p:spTree>
    <p:extLst>
      <p:ext uri="{BB962C8B-B14F-4D97-AF65-F5344CB8AC3E}">
        <p14:creationId xmlns:p14="http://schemas.microsoft.com/office/powerpoint/2010/main" val="41659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83973-08DF-4B36-92C2-B5610BD99C39}"/>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CD891F6-A3C4-98CC-9847-7735D540AA1E}"/>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673CB4E-4A02-3923-B1C4-ABB70A27FA56}"/>
              </a:ext>
            </a:extLst>
          </p:cNvPr>
          <p:cNvSpPr txBox="1">
            <a:spLocks/>
          </p:cNvSpPr>
          <p:nvPr/>
        </p:nvSpPr>
        <p:spPr>
          <a:xfrm>
            <a:off x="412953" y="224997"/>
            <a:ext cx="5938686" cy="4273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WHAT IF ANALYSIS FOR MODEL 1</a:t>
            </a:r>
          </a:p>
        </p:txBody>
      </p:sp>
      <p:pic>
        <p:nvPicPr>
          <p:cNvPr id="5" name="Picture 4">
            <a:extLst>
              <a:ext uri="{FF2B5EF4-FFF2-40B4-BE49-F238E27FC236}">
                <a16:creationId xmlns:a16="http://schemas.microsoft.com/office/drawing/2014/main" id="{E7DC788F-983B-A2BE-22B9-B8E55A4065D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95EB7B5F-4831-69CE-17BD-C9A7223D033E}"/>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0FDA6E5-0ED6-1789-800C-4BD16645D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FCEB6180-387C-A287-5B71-9F910EEF13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54E3041-2B4E-DF32-B544-D3310876846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hought Bubble: Cloud 2">
            <a:extLst>
              <a:ext uri="{FF2B5EF4-FFF2-40B4-BE49-F238E27FC236}">
                <a16:creationId xmlns:a16="http://schemas.microsoft.com/office/drawing/2014/main" id="{AF969F73-59FC-2BB7-ABA5-B7028E2B0AB9}"/>
              </a:ext>
            </a:extLst>
          </p:cNvPr>
          <p:cNvSpPr/>
          <p:nvPr/>
        </p:nvSpPr>
        <p:spPr>
          <a:xfrm>
            <a:off x="2830998" y="1020761"/>
            <a:ext cx="2891855" cy="2002647"/>
          </a:xfrm>
          <a:prstGeom prst="cloudCallout">
            <a:avLst>
              <a:gd name="adj1" fmla="val 79060"/>
              <a:gd name="adj2" fmla="val 5677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7" name="TextBox 6">
            <a:extLst>
              <a:ext uri="{FF2B5EF4-FFF2-40B4-BE49-F238E27FC236}">
                <a16:creationId xmlns:a16="http://schemas.microsoft.com/office/drawing/2014/main" id="{3B587A85-BE24-F2A9-0461-F09745D45345}"/>
              </a:ext>
            </a:extLst>
          </p:cNvPr>
          <p:cNvSpPr txBox="1"/>
          <p:nvPr/>
        </p:nvSpPr>
        <p:spPr>
          <a:xfrm>
            <a:off x="3217951" y="1675835"/>
            <a:ext cx="1940967" cy="692497"/>
          </a:xfrm>
          <a:prstGeom prst="rect">
            <a:avLst/>
          </a:prstGeom>
          <a:noFill/>
        </p:spPr>
        <p:txBody>
          <a:bodyPr wrap="square" rtlCol="0">
            <a:spAutoFit/>
          </a:bodyPr>
          <a:lstStyle/>
          <a:p>
            <a:pPr algn="ctr"/>
            <a:r>
              <a:rPr lang="en-IN" sz="1300" b="1">
                <a:latin typeface="Arial" panose="020B0604020202020204" pitchFamily="34" charset="0"/>
                <a:cs typeface="Arial" panose="020B0604020202020204" pitchFamily="34" charset="0"/>
              </a:rPr>
              <a:t>What if we increase the Power of Hopper 1 by 20%</a:t>
            </a:r>
          </a:p>
        </p:txBody>
      </p:sp>
      <p:sp>
        <p:nvSpPr>
          <p:cNvPr id="15" name="TextBox 14">
            <a:extLst>
              <a:ext uri="{FF2B5EF4-FFF2-40B4-BE49-F238E27FC236}">
                <a16:creationId xmlns:a16="http://schemas.microsoft.com/office/drawing/2014/main" id="{E828EC25-1338-37D7-3791-A39A2457FB0B}"/>
              </a:ext>
            </a:extLst>
          </p:cNvPr>
          <p:cNvSpPr txBox="1"/>
          <p:nvPr/>
        </p:nvSpPr>
        <p:spPr>
          <a:xfrm>
            <a:off x="1465218" y="3678482"/>
            <a:ext cx="4404428" cy="1785104"/>
          </a:xfrm>
          <a:prstGeom prst="rect">
            <a:avLst/>
          </a:prstGeom>
          <a:noFill/>
        </p:spPr>
        <p:txBody>
          <a:bodyPr wrap="square" rtlCol="0">
            <a:spAutoFit/>
          </a:bodyPr>
          <a:lstStyle/>
          <a:p>
            <a:pPr algn="l"/>
            <a:r>
              <a:rPr lang="en-US" sz="1400" b="1" i="0">
                <a:effectLst/>
                <a:latin typeface="Arial" panose="020B0604020202020204" pitchFamily="34" charset="0"/>
                <a:cs typeface="Arial" panose="020B0604020202020204" pitchFamily="34" charset="0"/>
              </a:rPr>
              <a:t>Result:</a:t>
            </a:r>
            <a:r>
              <a:rPr lang="en-US" sz="1400">
                <a:latin typeface="Arial" panose="020B0604020202020204" pitchFamily="34" charset="0"/>
                <a:cs typeface="Arial" panose="020B0604020202020204" pitchFamily="34" charset="0"/>
              </a:rPr>
              <a:t> </a:t>
            </a:r>
            <a:r>
              <a:rPr lang="en-US" sz="1400" b="0" i="0">
                <a:effectLst/>
                <a:latin typeface="Arial" panose="020B0604020202020204" pitchFamily="34" charset="0"/>
                <a:cs typeface="Arial" panose="020B0604020202020204" pitchFamily="34" charset="0"/>
              </a:rPr>
              <a:t>Observing a 1.03% decrease in the model's throughput prediction with the implemented Hopper 1 Power adjustment.</a:t>
            </a:r>
          </a:p>
          <a:p>
            <a:endParaRPr lang="en-IN" sz="1400">
              <a:latin typeface="Arial" panose="020B0604020202020204" pitchFamily="34" charset="0"/>
              <a:cs typeface="Arial" panose="020B0604020202020204" pitchFamily="34" charset="0"/>
            </a:endParaRPr>
          </a:p>
          <a:p>
            <a:r>
              <a:rPr lang="en-US" sz="1200">
                <a:latin typeface="Courier New" panose="02070309020205020404" pitchFamily="49" charset="0"/>
                <a:cs typeface="Courier New" panose="02070309020205020404" pitchFamily="49" charset="0"/>
              </a:rPr>
              <a:t>Predicted output before increase: 124.38 kg/h</a:t>
            </a:r>
          </a:p>
          <a:p>
            <a:r>
              <a:rPr lang="en-US" sz="1200">
                <a:latin typeface="Courier New" panose="02070309020205020404" pitchFamily="49" charset="0"/>
                <a:cs typeface="Courier New" panose="02070309020205020404" pitchFamily="49" charset="0"/>
              </a:rPr>
              <a:t>Predicted output after increase: 123.10 kg/h</a:t>
            </a:r>
          </a:p>
          <a:p>
            <a:r>
              <a:rPr lang="en-US" sz="1200">
                <a:latin typeface="Courier New" panose="02070309020205020404" pitchFamily="49" charset="0"/>
                <a:cs typeface="Courier New" panose="02070309020205020404" pitchFamily="49" charset="0"/>
              </a:rPr>
              <a:t>Percentage change: -1.03%</a:t>
            </a:r>
            <a:endParaRPr lang="en-IN" sz="1200">
              <a:latin typeface="Courier New" panose="02070309020205020404" pitchFamily="49" charset="0"/>
              <a:cs typeface="Courier New" panose="02070309020205020404" pitchFamily="49" charset="0"/>
            </a:endParaRPr>
          </a:p>
          <a:p>
            <a:endParaRPr lang="en-IN"/>
          </a:p>
        </p:txBody>
      </p:sp>
      <p:graphicFrame>
        <p:nvGraphicFramePr>
          <p:cNvPr id="16" name="Table 15">
            <a:extLst>
              <a:ext uri="{FF2B5EF4-FFF2-40B4-BE49-F238E27FC236}">
                <a16:creationId xmlns:a16="http://schemas.microsoft.com/office/drawing/2014/main" id="{4AB0C0DD-A7E3-D4FA-8F16-1FABA77013C6}"/>
              </a:ext>
            </a:extLst>
          </p:cNvPr>
          <p:cNvGraphicFramePr>
            <a:graphicFrameLocks noGrp="1"/>
          </p:cNvGraphicFramePr>
          <p:nvPr/>
        </p:nvGraphicFramePr>
        <p:xfrm>
          <a:off x="7334867" y="1854200"/>
          <a:ext cx="2688506" cy="3840480"/>
        </p:xfrm>
        <a:graphic>
          <a:graphicData uri="http://schemas.openxmlformats.org/drawingml/2006/table">
            <a:tbl>
              <a:tblPr/>
              <a:tblGrid>
                <a:gridCol w="1949560">
                  <a:extLst>
                    <a:ext uri="{9D8B030D-6E8A-4147-A177-3AD203B41FA5}">
                      <a16:colId xmlns:a16="http://schemas.microsoft.com/office/drawing/2014/main" val="1079594302"/>
                    </a:ext>
                  </a:extLst>
                </a:gridCol>
                <a:gridCol w="738946">
                  <a:extLst>
                    <a:ext uri="{9D8B030D-6E8A-4147-A177-3AD203B41FA5}">
                      <a16:colId xmlns:a16="http://schemas.microsoft.com/office/drawing/2014/main" val="521019957"/>
                    </a:ext>
                  </a:extLst>
                </a:gridCol>
              </a:tblGrid>
              <a:tr h="182880">
                <a:tc>
                  <a:txBody>
                    <a:bodyPr/>
                    <a:lstStyle/>
                    <a:p>
                      <a:pPr algn="l" fontAlgn="ctr"/>
                      <a:r>
                        <a:rPr lang="en-IN" sz="1100" b="1" i="0" u="none" strike="noStrike">
                          <a:solidFill>
                            <a:srgbClr val="000000"/>
                          </a:solidFill>
                          <a:effectLst/>
                          <a:latin typeface="Arial" panose="020B0604020202020204" pitchFamily="34" charset="0"/>
                          <a:cs typeface="Arial" panose="020B0604020202020204" pitchFamily="34" charset="0"/>
                        </a:rPr>
                        <a:t>        Feature</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fontAlgn="ctr"/>
                      <a:r>
                        <a:rPr lang="en-IN" sz="1100" b="1" i="0" u="none" strike="noStrike">
                          <a:solidFill>
                            <a:srgbClr val="000000"/>
                          </a:solidFill>
                          <a:effectLst/>
                          <a:latin typeface="Arial" panose="020B0604020202020204" pitchFamily="34" charset="0"/>
                          <a:cs typeface="Arial" panose="020B0604020202020204" pitchFamily="34" charset="0"/>
                        </a:rPr>
                        <a:t>Value</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07859354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24.06 </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33302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70.9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0556799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34.24</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4342009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6.52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49243584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26.32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67899961"/>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0236361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327035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3.11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512312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23.29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2034489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07796777"/>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11291631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3.86</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50310600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22.31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7553812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1564049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264402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4.15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519568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304.55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880119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2461343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7586616"/>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8.09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51772646"/>
                  </a:ext>
                </a:extLst>
              </a:tr>
            </a:tbl>
          </a:graphicData>
        </a:graphic>
      </p:graphicFrame>
    </p:spTree>
    <p:extLst>
      <p:ext uri="{BB962C8B-B14F-4D97-AF65-F5344CB8AC3E}">
        <p14:creationId xmlns:p14="http://schemas.microsoft.com/office/powerpoint/2010/main" val="412173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5A12-733B-5F87-16CC-A0BD8187C6B9}"/>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259CB6C-4E64-F987-95A5-FA40476118A0}"/>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448C046-9786-385C-E3EE-85823CF77062}"/>
              </a:ext>
            </a:extLst>
          </p:cNvPr>
          <p:cNvSpPr txBox="1">
            <a:spLocks/>
          </p:cNvSpPr>
          <p:nvPr/>
        </p:nvSpPr>
        <p:spPr>
          <a:xfrm>
            <a:off x="412953" y="224997"/>
            <a:ext cx="5938686" cy="4273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WHAT IF ANALYSIS FOR MODEL 1</a:t>
            </a:r>
          </a:p>
        </p:txBody>
      </p:sp>
      <p:pic>
        <p:nvPicPr>
          <p:cNvPr id="5" name="Picture 4">
            <a:extLst>
              <a:ext uri="{FF2B5EF4-FFF2-40B4-BE49-F238E27FC236}">
                <a16:creationId xmlns:a16="http://schemas.microsoft.com/office/drawing/2014/main" id="{3DDBA795-5B52-E1F3-CEF6-B5DE7A172D2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EDDC7A62-D4FE-A280-224D-99DAB6779936}"/>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D4E8258-1C5B-7854-C1CA-5C46CCA89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35D009CA-900A-B1AB-A6E8-8AF8D9AF522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3A566C82-0EBC-168A-9076-FC7D61DAFB99}"/>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hought Bubble: Cloud 2">
            <a:extLst>
              <a:ext uri="{FF2B5EF4-FFF2-40B4-BE49-F238E27FC236}">
                <a16:creationId xmlns:a16="http://schemas.microsoft.com/office/drawing/2014/main" id="{B7630038-E73A-BE9E-6A5C-0F2C225AE46F}"/>
              </a:ext>
            </a:extLst>
          </p:cNvPr>
          <p:cNvSpPr/>
          <p:nvPr/>
        </p:nvSpPr>
        <p:spPr>
          <a:xfrm>
            <a:off x="2830998" y="1020761"/>
            <a:ext cx="2891855" cy="2002647"/>
          </a:xfrm>
          <a:prstGeom prst="cloudCallout">
            <a:avLst>
              <a:gd name="adj1" fmla="val 79060"/>
              <a:gd name="adj2" fmla="val 5677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7" name="TextBox 6">
            <a:extLst>
              <a:ext uri="{FF2B5EF4-FFF2-40B4-BE49-F238E27FC236}">
                <a16:creationId xmlns:a16="http://schemas.microsoft.com/office/drawing/2014/main" id="{B5AD04F2-38E3-3BEA-DD6E-F3D42BEAB114}"/>
              </a:ext>
            </a:extLst>
          </p:cNvPr>
          <p:cNvSpPr txBox="1"/>
          <p:nvPr/>
        </p:nvSpPr>
        <p:spPr>
          <a:xfrm>
            <a:off x="3217951" y="1675835"/>
            <a:ext cx="1940967" cy="692497"/>
          </a:xfrm>
          <a:prstGeom prst="rect">
            <a:avLst/>
          </a:prstGeom>
          <a:noFill/>
        </p:spPr>
        <p:txBody>
          <a:bodyPr wrap="square" rtlCol="0">
            <a:spAutoFit/>
          </a:bodyPr>
          <a:lstStyle/>
          <a:p>
            <a:pPr algn="ctr"/>
            <a:r>
              <a:rPr lang="en-IN" sz="1300" b="1">
                <a:latin typeface="Arial" panose="020B0604020202020204" pitchFamily="34" charset="0"/>
                <a:cs typeface="Arial" panose="020B0604020202020204" pitchFamily="34" charset="0"/>
              </a:rPr>
              <a:t>What if we decrease the Temperature of Hopper 3 by 5%</a:t>
            </a:r>
          </a:p>
        </p:txBody>
      </p:sp>
      <p:sp>
        <p:nvSpPr>
          <p:cNvPr id="15" name="TextBox 14">
            <a:extLst>
              <a:ext uri="{FF2B5EF4-FFF2-40B4-BE49-F238E27FC236}">
                <a16:creationId xmlns:a16="http://schemas.microsoft.com/office/drawing/2014/main" id="{651F6723-4B55-217E-8F27-1B66B4FDAFDA}"/>
              </a:ext>
            </a:extLst>
          </p:cNvPr>
          <p:cNvSpPr txBox="1"/>
          <p:nvPr/>
        </p:nvSpPr>
        <p:spPr>
          <a:xfrm>
            <a:off x="1465218" y="3678482"/>
            <a:ext cx="4404428" cy="1785104"/>
          </a:xfrm>
          <a:prstGeom prst="rect">
            <a:avLst/>
          </a:prstGeom>
          <a:noFill/>
        </p:spPr>
        <p:txBody>
          <a:bodyPr wrap="square" rtlCol="0">
            <a:spAutoFit/>
          </a:bodyPr>
          <a:lstStyle/>
          <a:p>
            <a:pPr algn="l"/>
            <a:r>
              <a:rPr lang="en-US" sz="1400" b="1" i="0">
                <a:effectLst/>
                <a:latin typeface="Arial" panose="020B0604020202020204" pitchFamily="34" charset="0"/>
                <a:cs typeface="Arial" panose="020B0604020202020204" pitchFamily="34" charset="0"/>
              </a:rPr>
              <a:t>Result:</a:t>
            </a:r>
            <a:r>
              <a:rPr lang="en-US" sz="1400">
                <a:latin typeface="Arial" panose="020B0604020202020204" pitchFamily="34" charset="0"/>
                <a:cs typeface="Arial" panose="020B0604020202020204" pitchFamily="34" charset="0"/>
              </a:rPr>
              <a:t> </a:t>
            </a:r>
            <a:r>
              <a:rPr lang="en-US" sz="1400" b="0" i="0">
                <a:effectLst/>
                <a:latin typeface="Arial" panose="020B0604020202020204" pitchFamily="34" charset="0"/>
                <a:cs typeface="Arial" panose="020B0604020202020204" pitchFamily="34" charset="0"/>
              </a:rPr>
              <a:t>Observing a no significant change in the model's throughput prediction with the implemented Hopper 3 Temperature adjustment.</a:t>
            </a:r>
          </a:p>
          <a:p>
            <a:endParaRPr lang="en-IN" sz="1400">
              <a:latin typeface="Arial" panose="020B0604020202020204" pitchFamily="34" charset="0"/>
              <a:cs typeface="Arial" panose="020B0604020202020204" pitchFamily="34" charset="0"/>
            </a:endParaRPr>
          </a:p>
          <a:p>
            <a:r>
              <a:rPr lang="en-US" sz="1200">
                <a:latin typeface="Courier New" panose="02070309020205020404" pitchFamily="49" charset="0"/>
                <a:cs typeface="Courier New" panose="02070309020205020404" pitchFamily="49" charset="0"/>
              </a:rPr>
              <a:t>Predicted output before decrease: 124.38 kg/h</a:t>
            </a:r>
          </a:p>
          <a:p>
            <a:r>
              <a:rPr lang="en-US" sz="1200">
                <a:latin typeface="Courier New" panose="02070309020205020404" pitchFamily="49" charset="0"/>
                <a:cs typeface="Courier New" panose="02070309020205020404" pitchFamily="49" charset="0"/>
              </a:rPr>
              <a:t>Predicted output after decrease: </a:t>
            </a:r>
            <a:r>
              <a:rPr kumimoji="0" lang="en-US" altLang="en-US" sz="1200" b="0" i="0" u="none" strike="noStrike" cap="none" normalizeH="0" baseline="0">
                <a:ln>
                  <a:noFill/>
                </a:ln>
                <a:solidFill>
                  <a:srgbClr val="000000"/>
                </a:solidFill>
                <a:effectLst/>
                <a:latin typeface="Courier New" panose="02070309020205020404" pitchFamily="49" charset="0"/>
              </a:rPr>
              <a:t>124.38</a:t>
            </a:r>
            <a:r>
              <a:rPr lang="en-US" sz="1200">
                <a:latin typeface="Courier New" panose="02070309020205020404" pitchFamily="49" charset="0"/>
                <a:cs typeface="Courier New" panose="02070309020205020404" pitchFamily="49" charset="0"/>
              </a:rPr>
              <a:t> kg/h</a:t>
            </a:r>
          </a:p>
          <a:p>
            <a:r>
              <a:rPr lang="en-US" sz="1200">
                <a:latin typeface="Courier New" panose="02070309020205020404" pitchFamily="49" charset="0"/>
                <a:cs typeface="Courier New" panose="02070309020205020404" pitchFamily="49" charset="0"/>
              </a:rPr>
              <a:t>Percentage change: 0%</a:t>
            </a:r>
            <a:endParaRPr lang="en-IN" sz="1200">
              <a:latin typeface="Courier New" panose="02070309020205020404" pitchFamily="49" charset="0"/>
              <a:cs typeface="Courier New" panose="02070309020205020404" pitchFamily="49" charset="0"/>
            </a:endParaRPr>
          </a:p>
          <a:p>
            <a:endParaRPr lang="en-IN"/>
          </a:p>
        </p:txBody>
      </p:sp>
      <p:graphicFrame>
        <p:nvGraphicFramePr>
          <p:cNvPr id="16" name="Table 15">
            <a:extLst>
              <a:ext uri="{FF2B5EF4-FFF2-40B4-BE49-F238E27FC236}">
                <a16:creationId xmlns:a16="http://schemas.microsoft.com/office/drawing/2014/main" id="{E41A3616-8057-AAB7-92CA-E7BFE340FF2F}"/>
              </a:ext>
            </a:extLst>
          </p:cNvPr>
          <p:cNvGraphicFramePr>
            <a:graphicFrameLocks noGrp="1"/>
          </p:cNvGraphicFramePr>
          <p:nvPr/>
        </p:nvGraphicFramePr>
        <p:xfrm>
          <a:off x="7334867" y="1854200"/>
          <a:ext cx="2688506" cy="3840480"/>
        </p:xfrm>
        <a:graphic>
          <a:graphicData uri="http://schemas.openxmlformats.org/drawingml/2006/table">
            <a:tbl>
              <a:tblPr/>
              <a:tblGrid>
                <a:gridCol w="1949560">
                  <a:extLst>
                    <a:ext uri="{9D8B030D-6E8A-4147-A177-3AD203B41FA5}">
                      <a16:colId xmlns:a16="http://schemas.microsoft.com/office/drawing/2014/main" val="1079594302"/>
                    </a:ext>
                  </a:extLst>
                </a:gridCol>
                <a:gridCol w="738946">
                  <a:extLst>
                    <a:ext uri="{9D8B030D-6E8A-4147-A177-3AD203B41FA5}">
                      <a16:colId xmlns:a16="http://schemas.microsoft.com/office/drawing/2014/main" val="521019957"/>
                    </a:ext>
                  </a:extLst>
                </a:gridCol>
              </a:tblGrid>
              <a:tr h="182880">
                <a:tc>
                  <a:txBody>
                    <a:bodyPr/>
                    <a:lstStyle/>
                    <a:p>
                      <a:pPr algn="l" fontAlgn="ctr"/>
                      <a:r>
                        <a:rPr lang="en-IN" sz="1100" b="1" i="0" u="none" strike="noStrike">
                          <a:solidFill>
                            <a:srgbClr val="000000"/>
                          </a:solidFill>
                          <a:effectLst/>
                          <a:latin typeface="Arial" panose="020B0604020202020204" pitchFamily="34" charset="0"/>
                          <a:cs typeface="Arial" panose="020B0604020202020204" pitchFamily="34" charset="0"/>
                        </a:rPr>
                        <a:t>        Feature</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fontAlgn="ctr"/>
                      <a:r>
                        <a:rPr lang="en-IN" sz="1100" b="1" i="0" u="none" strike="noStrike">
                          <a:solidFill>
                            <a:srgbClr val="000000"/>
                          </a:solidFill>
                          <a:effectLst/>
                          <a:latin typeface="Arial" panose="020B0604020202020204" pitchFamily="34" charset="0"/>
                          <a:cs typeface="Arial" panose="020B0604020202020204" pitchFamily="34" charset="0"/>
                        </a:rPr>
                        <a:t>Value</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07859354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24.06 </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33302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70.9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0556799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34.24</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4342009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1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6.52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49243584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26.32</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67899961"/>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0236361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3270359"/>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2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3.11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512312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23.29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2034489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07796777"/>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112916310"/>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3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3.86</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50310600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22.31</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7553812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15640493"/>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264402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4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4.15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51956868"/>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Temp</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304.55</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88011974"/>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Power</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524613435"/>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Rotation Speed</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7586616"/>
                  </a:ext>
                </a:extLst>
              </a:tr>
              <a:tr h="182880">
                <a:tc>
                  <a:txBody>
                    <a:bodyPr/>
                    <a:lstStyle/>
                    <a:p>
                      <a:pPr algn="l" rtl="0" fontAlgn="ctr"/>
                      <a:r>
                        <a:rPr lang="en-IN" sz="1100" b="0" i="0" u="none" strike="noStrike">
                          <a:solidFill>
                            <a:srgbClr val="000000"/>
                          </a:solidFill>
                          <a:effectLst/>
                          <a:latin typeface="Arial" panose="020B0604020202020204" pitchFamily="34" charset="0"/>
                          <a:cs typeface="Arial" panose="020B0604020202020204" pitchFamily="34" charset="0"/>
                        </a:rPr>
                        <a:t>  Hopper 5 Weight</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IN" sz="1100" b="0" i="0" u="none" strike="noStrike">
                          <a:solidFill>
                            <a:srgbClr val="000000"/>
                          </a:solidFill>
                          <a:effectLst/>
                          <a:latin typeface="Arial" panose="020B0604020202020204" pitchFamily="34" charset="0"/>
                          <a:cs typeface="Arial" panose="020B0604020202020204" pitchFamily="34" charset="0"/>
                        </a:rPr>
                        <a:t>8.09</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751772646"/>
                  </a:ext>
                </a:extLst>
              </a:tr>
            </a:tbl>
          </a:graphicData>
        </a:graphic>
      </p:graphicFrame>
    </p:spTree>
    <p:extLst>
      <p:ext uri="{BB962C8B-B14F-4D97-AF65-F5344CB8AC3E}">
        <p14:creationId xmlns:p14="http://schemas.microsoft.com/office/powerpoint/2010/main" val="50191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E017-FE62-114A-C30C-3BBA83BEBB63}"/>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1F6449C-C98D-4254-3872-F5185C974BDB}"/>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48B1FEB-9509-6F32-1D53-72C5189B4878}"/>
              </a:ext>
            </a:extLst>
          </p:cNvPr>
          <p:cNvSpPr txBox="1">
            <a:spLocks/>
          </p:cNvSpPr>
          <p:nvPr/>
        </p:nvSpPr>
        <p:spPr>
          <a:xfrm>
            <a:off x="412953" y="224997"/>
            <a:ext cx="5044264"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MODEL BUILDING 2</a:t>
            </a:r>
          </a:p>
        </p:txBody>
      </p:sp>
      <p:pic>
        <p:nvPicPr>
          <p:cNvPr id="5" name="Picture 4">
            <a:extLst>
              <a:ext uri="{FF2B5EF4-FFF2-40B4-BE49-F238E27FC236}">
                <a16:creationId xmlns:a16="http://schemas.microsoft.com/office/drawing/2014/main" id="{FD5FBC79-6DC0-FDA9-DB8A-7E1C10BE85F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B188079C-B185-4E75-C536-8B2B01608821}"/>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2D6942E-D049-529B-51B8-0374A3175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1310A6E1-25C9-5A6D-403F-5CC7149D69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DDD33A03-0F47-95EA-24B0-8718D26C5772}"/>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2C4C8F94-2D91-4240-975B-2CF2E6464ABC}"/>
              </a:ext>
            </a:extLst>
          </p:cNvPr>
          <p:cNvSpPr txBox="1"/>
          <p:nvPr/>
        </p:nvSpPr>
        <p:spPr>
          <a:xfrm>
            <a:off x="603114" y="974917"/>
            <a:ext cx="10894979" cy="5139869"/>
          </a:xfrm>
          <a:prstGeom prst="rect">
            <a:avLst/>
          </a:prstGeom>
          <a:noFill/>
        </p:spPr>
        <p:txBody>
          <a:bodyPr wrap="square" rtlCol="0">
            <a:spAutoFit/>
          </a:bodyPr>
          <a:lstStyle/>
          <a:p>
            <a:pPr algn="l"/>
            <a:r>
              <a:rPr lang="en-US" sz="1600" b="1" i="0">
                <a:effectLst/>
                <a:latin typeface="Arial" panose="020B0604020202020204" pitchFamily="34" charset="0"/>
                <a:cs typeface="Arial" panose="020B0604020202020204" pitchFamily="34" charset="0"/>
              </a:rPr>
              <a:t>Objective: Optimizing Hopper Parameter Coefficients for Precise Throughput Prediction</a:t>
            </a:r>
          </a:p>
          <a:p>
            <a:pPr algn="l"/>
            <a:endParaRPr lang="en-US" b="0" i="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Goal: Observe mathematical relation between throughput of each individual hopper.</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Striving for a model that ensures accurate throughput predictions based on specified hopper throughputs.</a:t>
            </a:r>
          </a:p>
          <a:p>
            <a:endParaRPr lang="en-IN">
              <a:latin typeface="Arial" panose="020B0604020202020204" pitchFamily="34" charset="0"/>
              <a:cs typeface="Arial" panose="020B0604020202020204" pitchFamily="34" charset="0"/>
            </a:endParaRPr>
          </a:p>
          <a:p>
            <a:endParaRPr lang="en-IN">
              <a:latin typeface="Arial" panose="020B0604020202020204" pitchFamily="34" charset="0"/>
              <a:cs typeface="Arial" panose="020B0604020202020204" pitchFamily="34" charset="0"/>
            </a:endParaRPr>
          </a:p>
          <a:p>
            <a:pPr algn="l"/>
            <a:r>
              <a:rPr lang="en-US" sz="1600" b="1" i="0">
                <a:effectLst/>
                <a:latin typeface="Arial" panose="020B0604020202020204" pitchFamily="34" charset="0"/>
                <a:cs typeface="Arial" panose="020B0604020202020204" pitchFamily="34" charset="0"/>
              </a:rPr>
              <a:t>Features and Target</a:t>
            </a:r>
          </a:p>
          <a:p>
            <a:pPr algn="l"/>
            <a:endParaRPr lang="en-US"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Parameters under consideration: Throughput act of each hopper.</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Target variable for prediction: Throughput set.</a:t>
            </a:r>
          </a:p>
          <a:p>
            <a:pPr marL="285750" lvl="0" indent="-285750">
              <a:buFont typeface="Arial" panose="020B0604020202020204" pitchFamily="34" charset="0"/>
              <a:buChar char="•"/>
            </a:pPr>
            <a:endParaRPr lang="en-IN"/>
          </a:p>
          <a:p>
            <a:pPr marL="285750" lvl="0" indent="-285750">
              <a:buFont typeface="Arial" panose="020B0604020202020204" pitchFamily="34" charset="0"/>
              <a:buChar char="•"/>
            </a:pPr>
            <a:endParaRPr lang="en-IN"/>
          </a:p>
          <a:p>
            <a:pPr lvl="0"/>
            <a:r>
              <a:rPr lang="en-US" sz="1600" b="1" i="0">
                <a:effectLst/>
                <a:latin typeface="Arial" panose="020B0604020202020204" pitchFamily="34" charset="0"/>
                <a:cs typeface="Arial" panose="020B0604020202020204" pitchFamily="34" charset="0"/>
              </a:rPr>
              <a:t>Model and Approach: Linear Regression</a:t>
            </a:r>
          </a:p>
          <a:p>
            <a:pPr lvl="0"/>
            <a:endParaRPr lang="en-US" sz="1600" b="1" i="0">
              <a:effectLst/>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Linear regression is a statistical method used to model the </a:t>
            </a:r>
          </a:p>
          <a:p>
            <a:pPr lvl="0"/>
            <a:r>
              <a:rPr lang="en-US" sz="1400" i="0">
                <a:effectLst/>
                <a:latin typeface="Arial" panose="020B0604020202020204" pitchFamily="34" charset="0"/>
                <a:cs typeface="Arial" panose="020B0604020202020204" pitchFamily="34" charset="0"/>
              </a:rPr>
              <a:t>relationship between a dependent variable and one or more</a:t>
            </a:r>
          </a:p>
          <a:p>
            <a:pPr lvl="0"/>
            <a:r>
              <a:rPr lang="en-US" sz="1400" i="0">
                <a:effectLst/>
                <a:latin typeface="Arial" panose="020B0604020202020204" pitchFamily="34" charset="0"/>
                <a:cs typeface="Arial" panose="020B0604020202020204" pitchFamily="34" charset="0"/>
              </a:rPr>
              <a:t>independent variables by fitting a linear equation to observed </a:t>
            </a:r>
          </a:p>
          <a:p>
            <a:pPr lvl="0"/>
            <a:r>
              <a:rPr lang="en-US" sz="1400" i="0">
                <a:effectLst/>
                <a:latin typeface="Arial" panose="020B0604020202020204" pitchFamily="34" charset="0"/>
                <a:cs typeface="Arial" panose="020B0604020202020204" pitchFamily="34" charset="0"/>
              </a:rPr>
              <a:t>data, aiming to predict the dependent variable's value based </a:t>
            </a:r>
          </a:p>
          <a:p>
            <a:pPr lvl="0"/>
            <a:r>
              <a:rPr lang="en-US" sz="1400" i="0">
                <a:effectLst/>
                <a:latin typeface="Arial" panose="020B0604020202020204" pitchFamily="34" charset="0"/>
                <a:cs typeface="Arial" panose="020B0604020202020204" pitchFamily="34" charset="0"/>
              </a:rPr>
              <a:t>on the independent variable(s).</a:t>
            </a:r>
            <a:br>
              <a:rPr lang="en-US" sz="1400" b="1" i="0">
                <a:effectLst/>
                <a:latin typeface="Arial" panose="020B0604020202020204" pitchFamily="34" charset="0"/>
                <a:cs typeface="Arial" panose="020B0604020202020204" pitchFamily="34" charset="0"/>
              </a:rPr>
            </a:br>
            <a:br>
              <a:rPr lang="en-US" sz="1600" b="1" i="0">
                <a:effectLst/>
                <a:latin typeface="Arial" panose="020B0604020202020204" pitchFamily="34" charset="0"/>
                <a:cs typeface="Arial" panose="020B0604020202020204" pitchFamily="34" charset="0"/>
              </a:rPr>
            </a:br>
            <a:endParaRPr lang="en-US" sz="1400" i="0">
              <a:effectLst/>
              <a:latin typeface="Arial" panose="020B0604020202020204" pitchFamily="34" charset="0"/>
              <a:cs typeface="Arial" panose="020B0604020202020204" pitchFamily="34" charset="0"/>
            </a:endParaRPr>
          </a:p>
        </p:txBody>
      </p:sp>
      <p:pic>
        <p:nvPicPr>
          <p:cNvPr id="7" name="Picture 6" descr="A graph of a line">
            <a:extLst>
              <a:ext uri="{FF2B5EF4-FFF2-40B4-BE49-F238E27FC236}">
                <a16:creationId xmlns:a16="http://schemas.microsoft.com/office/drawing/2014/main" id="{614A3F6C-00A3-85FA-EEB0-775344CD817B}"/>
              </a:ext>
            </a:extLst>
          </p:cNvPr>
          <p:cNvPicPr>
            <a:picLocks noChangeAspect="1"/>
          </p:cNvPicPr>
          <p:nvPr/>
        </p:nvPicPr>
        <p:blipFill>
          <a:blip r:embed="rId6"/>
          <a:stretch>
            <a:fillRect/>
          </a:stretch>
        </p:blipFill>
        <p:spPr>
          <a:xfrm>
            <a:off x="6050603" y="2079436"/>
            <a:ext cx="5902123" cy="3934748"/>
          </a:xfrm>
          <a:prstGeom prst="rect">
            <a:avLst/>
          </a:prstGeom>
        </p:spPr>
      </p:pic>
      <p:sp>
        <p:nvSpPr>
          <p:cNvPr id="9" name="TextBox 8">
            <a:extLst>
              <a:ext uri="{FF2B5EF4-FFF2-40B4-BE49-F238E27FC236}">
                <a16:creationId xmlns:a16="http://schemas.microsoft.com/office/drawing/2014/main" id="{5FE83525-F4BB-FCC8-9857-09E679DEEF78}"/>
              </a:ext>
            </a:extLst>
          </p:cNvPr>
          <p:cNvSpPr txBox="1"/>
          <p:nvPr/>
        </p:nvSpPr>
        <p:spPr>
          <a:xfrm>
            <a:off x="8084126" y="6064420"/>
            <a:ext cx="2280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a:cs typeface="Calibri"/>
              </a:rPr>
              <a:t>Figure only for representation</a:t>
            </a:r>
            <a:endParaRPr lang="en-US" sz="1200">
              <a:latin typeface="Aptos"/>
            </a:endParaRPr>
          </a:p>
        </p:txBody>
      </p:sp>
    </p:spTree>
    <p:extLst>
      <p:ext uri="{BB962C8B-B14F-4D97-AF65-F5344CB8AC3E}">
        <p14:creationId xmlns:p14="http://schemas.microsoft.com/office/powerpoint/2010/main" val="2377363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3844A-3CBE-C3F6-1D1C-595EC7BAF03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B2A3C01-5BA3-DD06-15EC-DD8BFA2B7EA2}"/>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3BAFD37D-D282-1219-CA31-B14F3EA626EE}"/>
              </a:ext>
            </a:extLst>
          </p:cNvPr>
          <p:cNvSpPr txBox="1">
            <a:spLocks/>
          </p:cNvSpPr>
          <p:nvPr/>
        </p:nvSpPr>
        <p:spPr>
          <a:xfrm>
            <a:off x="412953" y="224997"/>
            <a:ext cx="5329086"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MODEL BUILDING 2</a:t>
            </a:r>
          </a:p>
        </p:txBody>
      </p:sp>
      <p:pic>
        <p:nvPicPr>
          <p:cNvPr id="5" name="Picture 4">
            <a:extLst>
              <a:ext uri="{FF2B5EF4-FFF2-40B4-BE49-F238E27FC236}">
                <a16:creationId xmlns:a16="http://schemas.microsoft.com/office/drawing/2014/main" id="{CFBCB1AD-053C-736F-69BA-65332DEC56C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B11088B4-E7EE-63B4-9A21-5C6F1C1EBCC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45C5131-54FE-CBA0-FA31-80040CDD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68897491-702A-DF24-BDA1-E406922999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5322D701-D151-59D6-F733-52D4E3637C58}"/>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A7F9DE98-6F70-0ED6-B4F9-E0A61012A30D}"/>
              </a:ext>
            </a:extLst>
          </p:cNvPr>
          <p:cNvSpPr txBox="1"/>
          <p:nvPr/>
        </p:nvSpPr>
        <p:spPr>
          <a:xfrm>
            <a:off x="2322216" y="2335004"/>
            <a:ext cx="2601159" cy="1277273"/>
          </a:xfrm>
          <a:prstGeom prst="rect">
            <a:avLst/>
          </a:prstGeom>
          <a:solidFill>
            <a:schemeClr val="accent1">
              <a:lumMod val="20000"/>
              <a:lumOff val="80000"/>
            </a:schemeClr>
          </a:solidFill>
        </p:spPr>
        <p:txBody>
          <a:bodyPr wrap="square" lIns="91440" tIns="45720" rIns="91440" bIns="45720" anchor="t">
            <a:spAutoFit/>
          </a:bodyPr>
          <a:lstStyle/>
          <a:p>
            <a:pPr algn="ctr"/>
            <a:endParaRPr lang="en-IN" sz="1100" b="1">
              <a:latin typeface="Courier New" panose="02070309020205020404" pitchFamily="49" charset="0"/>
              <a:cs typeface="Courier New" panose="02070309020205020404" pitchFamily="49" charset="0"/>
            </a:endParaRPr>
          </a:p>
          <a:p>
            <a:pPr algn="ctr"/>
            <a:r>
              <a:rPr lang="en-IN" sz="1100" b="1">
                <a:latin typeface="Courier New"/>
                <a:cs typeface="Courier New"/>
              </a:rPr>
              <a:t>Article Type 1 </a:t>
            </a:r>
            <a:endParaRPr lang="en-IN" sz="1100" b="1">
              <a:latin typeface="Courier New" panose="02070309020205020404" pitchFamily="49" charset="0"/>
              <a:cs typeface="Courier New" panose="02070309020205020404" pitchFamily="49" charset="0"/>
            </a:endParaRPr>
          </a:p>
          <a:p>
            <a:pPr algn="ctr"/>
            <a:r>
              <a:rPr lang="en-IN" sz="1100" b="1">
                <a:latin typeface="Courier New"/>
                <a:cs typeface="Courier New"/>
              </a:rPr>
              <a:t>Features Coefficients</a:t>
            </a:r>
          </a:p>
          <a:p>
            <a:pPr algn="ctr"/>
            <a:endParaRPr lang="en-IN" sz="1100" b="1">
              <a:latin typeface="Courier New"/>
              <a:cs typeface="Courier New"/>
            </a:endParaRPr>
          </a:p>
          <a:p>
            <a:pPr algn="ctr"/>
            <a:r>
              <a:rPr lang="en-IN" sz="1100">
                <a:latin typeface="Courier New"/>
                <a:cs typeface="Courier New"/>
              </a:rPr>
              <a:t>Hopper 4 Throughput:: 0.07</a:t>
            </a:r>
          </a:p>
          <a:p>
            <a:pPr algn="ctr"/>
            <a:endParaRPr lang="en-IN" sz="1100">
              <a:latin typeface="Courier New"/>
              <a:cs typeface="Courier New"/>
            </a:endParaRPr>
          </a:p>
          <a:p>
            <a:pPr algn="ctr"/>
            <a:endParaRPr lang="en-IN" sz="1100">
              <a:latin typeface="Courier New"/>
              <a:cs typeface="Courier New"/>
            </a:endParaRPr>
          </a:p>
        </p:txBody>
      </p:sp>
      <p:sp>
        <p:nvSpPr>
          <p:cNvPr id="11" name="TextBox 10">
            <a:extLst>
              <a:ext uri="{FF2B5EF4-FFF2-40B4-BE49-F238E27FC236}">
                <a16:creationId xmlns:a16="http://schemas.microsoft.com/office/drawing/2014/main" id="{8CD39C06-C319-0E64-80EF-DB00C2A6F16A}"/>
              </a:ext>
            </a:extLst>
          </p:cNvPr>
          <p:cNvSpPr txBox="1"/>
          <p:nvPr/>
        </p:nvSpPr>
        <p:spPr>
          <a:xfrm>
            <a:off x="7514887" y="2246862"/>
            <a:ext cx="2900516" cy="1446550"/>
          </a:xfrm>
          <a:prstGeom prst="rect">
            <a:avLst/>
          </a:prstGeom>
          <a:solidFill>
            <a:schemeClr val="accent1">
              <a:lumMod val="20000"/>
              <a:lumOff val="80000"/>
            </a:schemeClr>
          </a:solidFill>
        </p:spPr>
        <p:txBody>
          <a:bodyPr wrap="square" lIns="91440" tIns="45720" rIns="91440" bIns="45720" anchor="t">
            <a:spAutoFit/>
          </a:bodyPr>
          <a:lstStyle/>
          <a:p>
            <a:pPr marL="0" algn="ctr" rtl="0" eaLnBrk="1" fontAlgn="ctr" latinLnBrk="0" hangingPunct="1">
              <a:spcBef>
                <a:spcPts val="0"/>
              </a:spcBef>
              <a:spcAft>
                <a:spcPts val="0"/>
              </a:spcAft>
            </a:pPr>
            <a:r>
              <a:rPr lang="en-IN" sz="1100" b="1" i="0" u="none" strike="noStrike" kern="1200">
                <a:solidFill>
                  <a:srgbClr val="000000"/>
                </a:solidFill>
                <a:effectLst/>
                <a:latin typeface="Courier New"/>
                <a:cs typeface="Courier New"/>
              </a:rPr>
              <a:t>Article type 2</a:t>
            </a:r>
            <a:endParaRPr lang="en-IN" sz="1100" b="0" i="0" u="none" strike="noStrike">
              <a:effectLst/>
              <a:latin typeface="Courier New"/>
              <a:cs typeface="Courier New"/>
            </a:endParaRPr>
          </a:p>
          <a:p>
            <a:pPr marL="0" algn="ctr" rtl="0" eaLnBrk="1" fontAlgn="b" latinLnBrk="0" hangingPunct="1">
              <a:spcBef>
                <a:spcPts val="0"/>
              </a:spcBef>
              <a:spcAft>
                <a:spcPts val="0"/>
              </a:spcAft>
            </a:pPr>
            <a:r>
              <a:rPr lang="en-IN" sz="1100" b="1" i="0" u="none" strike="noStrike" kern="1200">
                <a:solidFill>
                  <a:srgbClr val="000000"/>
                </a:solidFill>
                <a:effectLst/>
                <a:latin typeface="Courier New"/>
                <a:cs typeface="Courier New"/>
              </a:rPr>
              <a:t>Feature Coefficients</a:t>
            </a:r>
            <a:endParaRPr lang="en-IN" sz="1100" b="0" i="0" u="none" strike="noStrike">
              <a:effectLst/>
              <a:latin typeface="Courier New"/>
              <a:cs typeface="Courier New"/>
            </a:endParaRPr>
          </a:p>
          <a:p>
            <a:pPr algn="ctr"/>
            <a:endParaRPr lang="en-IN" sz="1100" b="1">
              <a:solidFill>
                <a:srgbClr val="000000"/>
              </a:solidFill>
              <a:latin typeface="Courier New"/>
              <a:cs typeface="Courier New"/>
            </a:endParaRPr>
          </a:p>
          <a:p>
            <a:pPr algn="ctr"/>
            <a:r>
              <a:rPr lang="en-IN" sz="1100" b="0" i="0" u="none" strike="noStrike">
                <a:solidFill>
                  <a:srgbClr val="000000"/>
                </a:solidFill>
                <a:effectLst/>
                <a:latin typeface="Courier New"/>
                <a:cs typeface="Courier New"/>
              </a:rPr>
              <a:t>Hopper 1 Throughput:</a:t>
            </a:r>
            <a:r>
              <a:rPr lang="en-IN" sz="1100">
                <a:latin typeface="Courier New"/>
                <a:cs typeface="Courier New"/>
              </a:rPr>
              <a:t>-0.03</a:t>
            </a:r>
          </a:p>
          <a:p>
            <a:pPr algn="ctr"/>
            <a:r>
              <a:rPr lang="en-IN" sz="1100" b="0" i="0" u="none" strike="noStrike">
                <a:solidFill>
                  <a:srgbClr val="000000"/>
                </a:solidFill>
                <a:effectLst/>
                <a:latin typeface="Courier New"/>
                <a:cs typeface="Courier New"/>
              </a:rPr>
              <a:t>Hopper 2 Throughput: </a:t>
            </a:r>
            <a:r>
              <a:rPr lang="en-IN" sz="1100">
                <a:latin typeface="Courier New"/>
                <a:cs typeface="Courier New"/>
              </a:rPr>
              <a:t>0.05</a:t>
            </a:r>
          </a:p>
          <a:p>
            <a:pPr algn="ctr"/>
            <a:r>
              <a:rPr lang="en-IN" sz="1100" b="0" i="0" u="none" strike="noStrike">
                <a:solidFill>
                  <a:srgbClr val="000000"/>
                </a:solidFill>
                <a:effectLst/>
                <a:latin typeface="Courier New"/>
                <a:cs typeface="Courier New"/>
              </a:rPr>
              <a:t>Hopper 3 Throughput: 0</a:t>
            </a:r>
            <a:r>
              <a:rPr lang="en-IN" sz="1100">
                <a:latin typeface="Courier New"/>
                <a:cs typeface="Courier New"/>
              </a:rPr>
              <a:t>.01</a:t>
            </a:r>
          </a:p>
          <a:p>
            <a:pPr algn="ctr"/>
            <a:r>
              <a:rPr lang="en-IN" sz="1100" b="0" i="0" u="none" strike="noStrike">
                <a:solidFill>
                  <a:srgbClr val="000000"/>
                </a:solidFill>
                <a:effectLst/>
                <a:latin typeface="Courier New"/>
                <a:cs typeface="Courier New"/>
              </a:rPr>
              <a:t>Hopper 4 Throughput: 0</a:t>
            </a:r>
            <a:r>
              <a:rPr lang="en-IN" sz="1100">
                <a:latin typeface="Courier New"/>
                <a:cs typeface="Courier New"/>
              </a:rPr>
              <a:t>.23</a:t>
            </a:r>
          </a:p>
          <a:p>
            <a:pPr algn="ctr"/>
            <a:r>
              <a:rPr lang="en-IN" sz="1100" b="0" i="0" u="none" strike="noStrike">
                <a:solidFill>
                  <a:srgbClr val="000000"/>
                </a:solidFill>
                <a:effectLst/>
                <a:latin typeface="Courier New"/>
                <a:cs typeface="Courier New"/>
              </a:rPr>
              <a:t>Hopper 5 Throughput: 0</a:t>
            </a:r>
            <a:r>
              <a:rPr lang="en-IN" sz="1100">
                <a:latin typeface="Courier New"/>
                <a:cs typeface="Courier New"/>
              </a:rPr>
              <a:t>.01</a:t>
            </a:r>
          </a:p>
        </p:txBody>
      </p:sp>
      <p:sp>
        <p:nvSpPr>
          <p:cNvPr id="21" name="TextBox 20">
            <a:extLst>
              <a:ext uri="{FF2B5EF4-FFF2-40B4-BE49-F238E27FC236}">
                <a16:creationId xmlns:a16="http://schemas.microsoft.com/office/drawing/2014/main" id="{E843093B-1AB1-7A84-EC72-C3C976643BC3}"/>
              </a:ext>
            </a:extLst>
          </p:cNvPr>
          <p:cNvSpPr txBox="1"/>
          <p:nvPr/>
        </p:nvSpPr>
        <p:spPr>
          <a:xfrm>
            <a:off x="555161" y="996000"/>
            <a:ext cx="10360358" cy="338554"/>
          </a:xfrm>
          <a:prstGeom prst="rect">
            <a:avLst/>
          </a:prstGeom>
          <a:noFill/>
        </p:spPr>
        <p:txBody>
          <a:bodyPr wrap="square" lIns="91440" tIns="45720" rIns="91440" bIns="45720" rtlCol="0" anchor="t">
            <a:spAutoFit/>
          </a:bodyPr>
          <a:lstStyle/>
          <a:p>
            <a:r>
              <a:rPr lang="en-IN" sz="1600" b="1">
                <a:latin typeface="Arial"/>
                <a:cs typeface="Arial"/>
              </a:rPr>
              <a:t>Contribution of each Hopper Throughput towards the Final Throughput for each Article type</a:t>
            </a:r>
          </a:p>
        </p:txBody>
      </p:sp>
      <p:sp>
        <p:nvSpPr>
          <p:cNvPr id="8" name="TextBox 7">
            <a:extLst>
              <a:ext uri="{FF2B5EF4-FFF2-40B4-BE49-F238E27FC236}">
                <a16:creationId xmlns:a16="http://schemas.microsoft.com/office/drawing/2014/main" id="{3DC4B340-6F22-0C73-5E42-1972EB512E39}"/>
              </a:ext>
            </a:extLst>
          </p:cNvPr>
          <p:cNvSpPr txBox="1"/>
          <p:nvPr/>
        </p:nvSpPr>
        <p:spPr>
          <a:xfrm>
            <a:off x="2496646" y="3872246"/>
            <a:ext cx="21645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Arial" panose="020B0604020202020204" pitchFamily="34" charset="0"/>
                <a:cs typeface="Arial" panose="020B0604020202020204" pitchFamily="34" charset="0"/>
              </a:rPr>
              <a:t>Article Type 0 has only Hopper 4 contributing to the final Throughput</a:t>
            </a:r>
          </a:p>
        </p:txBody>
      </p:sp>
      <p:sp>
        <p:nvSpPr>
          <p:cNvPr id="10" name="TextBox 9">
            <a:extLst>
              <a:ext uri="{FF2B5EF4-FFF2-40B4-BE49-F238E27FC236}">
                <a16:creationId xmlns:a16="http://schemas.microsoft.com/office/drawing/2014/main" id="{4FD50597-1ACD-855C-9576-E972E7B7C6EF}"/>
              </a:ext>
            </a:extLst>
          </p:cNvPr>
          <p:cNvSpPr txBox="1"/>
          <p:nvPr/>
        </p:nvSpPr>
        <p:spPr>
          <a:xfrm>
            <a:off x="7882741" y="3870582"/>
            <a:ext cx="216480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Article 2 is the only article type which has all the Hoppers from 1 to 5 contributing towards the final throughput.</a:t>
            </a:r>
          </a:p>
        </p:txBody>
      </p:sp>
    </p:spTree>
    <p:extLst>
      <p:ext uri="{BB962C8B-B14F-4D97-AF65-F5344CB8AC3E}">
        <p14:creationId xmlns:p14="http://schemas.microsoft.com/office/powerpoint/2010/main" val="377783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3844A-3CBE-C3F6-1D1C-595EC7BAF03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B2A3C01-5BA3-DD06-15EC-DD8BFA2B7EA2}"/>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3BAFD37D-D282-1219-CA31-B14F3EA626EE}"/>
              </a:ext>
            </a:extLst>
          </p:cNvPr>
          <p:cNvSpPr txBox="1">
            <a:spLocks/>
          </p:cNvSpPr>
          <p:nvPr/>
        </p:nvSpPr>
        <p:spPr>
          <a:xfrm>
            <a:off x="412953" y="224997"/>
            <a:ext cx="5329086"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MODEL BUILDING 2</a:t>
            </a:r>
          </a:p>
        </p:txBody>
      </p:sp>
      <p:pic>
        <p:nvPicPr>
          <p:cNvPr id="5" name="Picture 4">
            <a:extLst>
              <a:ext uri="{FF2B5EF4-FFF2-40B4-BE49-F238E27FC236}">
                <a16:creationId xmlns:a16="http://schemas.microsoft.com/office/drawing/2014/main" id="{CFBCB1AD-053C-736F-69BA-65332DEC56C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B11088B4-E7EE-63B4-9A21-5C6F1C1EBCC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45C5131-54FE-CBA0-FA31-80040CDD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68897491-702A-DF24-BDA1-E406922999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5322D701-D151-59D6-F733-52D4E3637C58}"/>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13" name="TextBox 12">
            <a:extLst>
              <a:ext uri="{FF2B5EF4-FFF2-40B4-BE49-F238E27FC236}">
                <a16:creationId xmlns:a16="http://schemas.microsoft.com/office/drawing/2014/main" id="{8A38CB08-91EB-E289-449A-23C73A752524}"/>
              </a:ext>
            </a:extLst>
          </p:cNvPr>
          <p:cNvSpPr txBox="1"/>
          <p:nvPr/>
        </p:nvSpPr>
        <p:spPr>
          <a:xfrm>
            <a:off x="6347689" y="1764816"/>
            <a:ext cx="2410659" cy="1277273"/>
          </a:xfrm>
          <a:prstGeom prst="rect">
            <a:avLst/>
          </a:prstGeom>
          <a:solidFill>
            <a:schemeClr val="accent1">
              <a:lumMod val="20000"/>
              <a:lumOff val="80000"/>
            </a:schemeClr>
          </a:solidFill>
        </p:spPr>
        <p:txBody>
          <a:bodyPr wrap="square" lIns="91440" tIns="45720" rIns="91440" bIns="45720" anchor="t">
            <a:spAutoFit/>
          </a:bodyPr>
          <a:lstStyle/>
          <a:p>
            <a:pPr algn="ctr"/>
            <a:r>
              <a:rPr lang="en-IN" sz="1100" b="1">
                <a:latin typeface="Courier New"/>
                <a:cs typeface="Courier New"/>
              </a:rPr>
              <a:t>Article Type 3 </a:t>
            </a:r>
            <a:endParaRPr lang="en-IN" sz="1100" b="1">
              <a:latin typeface="Courier New" panose="02070309020205020404" pitchFamily="49" charset="0"/>
              <a:cs typeface="Courier New" panose="02070309020205020404" pitchFamily="49" charset="0"/>
            </a:endParaRPr>
          </a:p>
          <a:p>
            <a:pPr algn="ctr"/>
            <a:r>
              <a:rPr lang="en-IN" sz="1100" b="1">
                <a:latin typeface="Courier New"/>
                <a:cs typeface="Courier New"/>
              </a:rPr>
              <a:t>Features Coefficients</a:t>
            </a:r>
          </a:p>
          <a:p>
            <a:pPr algn="ctr"/>
            <a:endParaRPr lang="en-IN" sz="1100" b="1">
              <a:solidFill>
                <a:srgbClr val="000000"/>
              </a:solidFill>
              <a:latin typeface="Courier New"/>
              <a:cs typeface="Courier New"/>
            </a:endParaRPr>
          </a:p>
          <a:p>
            <a:pPr algn="ctr"/>
            <a:r>
              <a:rPr lang="en-IN" sz="1100" b="0" i="0" u="none" strike="noStrike">
                <a:solidFill>
                  <a:srgbClr val="000000"/>
                </a:solidFill>
                <a:effectLst/>
                <a:latin typeface="Courier New"/>
                <a:cs typeface="Courier New"/>
              </a:rPr>
              <a:t>Hopper 1 Throughput: 0</a:t>
            </a:r>
            <a:r>
              <a:rPr lang="en-IN" sz="1100">
                <a:latin typeface="Courier New"/>
                <a:cs typeface="Courier New"/>
              </a:rPr>
              <a:t>.05</a:t>
            </a:r>
          </a:p>
          <a:p>
            <a:pPr algn="ctr"/>
            <a:r>
              <a:rPr lang="en-IN" sz="1100" b="0" i="0" u="none" strike="noStrike">
                <a:solidFill>
                  <a:srgbClr val="000000"/>
                </a:solidFill>
                <a:effectLst/>
                <a:latin typeface="Courier New"/>
                <a:cs typeface="Courier New"/>
              </a:rPr>
              <a:t>Hopper 2 Throughput: </a:t>
            </a:r>
            <a:r>
              <a:rPr lang="en-IN" sz="1100">
                <a:latin typeface="Courier New"/>
                <a:cs typeface="Courier New"/>
              </a:rPr>
              <a:t>1.38</a:t>
            </a:r>
          </a:p>
          <a:p>
            <a:pPr algn="ctr"/>
            <a:r>
              <a:rPr lang="en-IN" sz="1100" b="0" i="0" u="none" strike="noStrike">
                <a:solidFill>
                  <a:srgbClr val="000000"/>
                </a:solidFill>
                <a:effectLst/>
                <a:latin typeface="Courier New"/>
                <a:cs typeface="Courier New"/>
              </a:rPr>
              <a:t>Hopper 3 Throughput:</a:t>
            </a:r>
            <a:r>
              <a:rPr lang="en-IN" sz="1100">
                <a:latin typeface="Courier New"/>
                <a:cs typeface="Courier New"/>
              </a:rPr>
              <a:t>-0.08 </a:t>
            </a:r>
            <a:endParaRPr lang="en-IN" sz="1100">
              <a:latin typeface="Courier New" panose="02070309020205020404" pitchFamily="49" charset="0"/>
              <a:cs typeface="Courier New" panose="02070309020205020404" pitchFamily="49" charset="0"/>
            </a:endParaRPr>
          </a:p>
          <a:p>
            <a:pPr algn="ctr"/>
            <a:r>
              <a:rPr lang="en-IN" sz="1100" b="0" i="0" u="none" strike="noStrike">
                <a:solidFill>
                  <a:srgbClr val="000000"/>
                </a:solidFill>
                <a:effectLst/>
                <a:latin typeface="Courier New" panose="02070309020205020404" pitchFamily="49" charset="0"/>
                <a:cs typeface="Courier New" panose="02070309020205020404" pitchFamily="49" charset="0"/>
              </a:rPr>
              <a:t>Hopper 5 Throughput:</a:t>
            </a:r>
            <a:r>
              <a:rPr lang="en-IN" sz="1100">
                <a:latin typeface="Courier New" panose="02070309020205020404" pitchFamily="49" charset="0"/>
                <a:cs typeface="Courier New" panose="02070309020205020404" pitchFamily="49" charset="0"/>
              </a:rPr>
              <a:t>-0.02</a:t>
            </a:r>
          </a:p>
        </p:txBody>
      </p:sp>
      <p:sp>
        <p:nvSpPr>
          <p:cNvPr id="15" name="TextBox 14">
            <a:extLst>
              <a:ext uri="{FF2B5EF4-FFF2-40B4-BE49-F238E27FC236}">
                <a16:creationId xmlns:a16="http://schemas.microsoft.com/office/drawing/2014/main" id="{A35436E1-F4AB-5518-A40B-8C58A18758BF}"/>
              </a:ext>
            </a:extLst>
          </p:cNvPr>
          <p:cNvSpPr txBox="1"/>
          <p:nvPr/>
        </p:nvSpPr>
        <p:spPr>
          <a:xfrm>
            <a:off x="1165658" y="3328837"/>
            <a:ext cx="2410659" cy="1277273"/>
          </a:xfrm>
          <a:prstGeom prst="rect">
            <a:avLst/>
          </a:prstGeom>
          <a:solidFill>
            <a:schemeClr val="accent1">
              <a:lumMod val="20000"/>
              <a:lumOff val="80000"/>
            </a:schemeClr>
          </a:solidFill>
        </p:spPr>
        <p:txBody>
          <a:bodyPr wrap="square">
            <a:spAutoFit/>
          </a:bodyPr>
          <a:lstStyle/>
          <a:p>
            <a:pPr algn="ctr"/>
            <a:r>
              <a:rPr lang="en-IN" sz="1100" b="1">
                <a:latin typeface="Courier New" panose="02070309020205020404" pitchFamily="49" charset="0"/>
                <a:cs typeface="Courier New" panose="02070309020205020404" pitchFamily="49" charset="0"/>
              </a:rPr>
              <a:t>Article Type 4 </a:t>
            </a:r>
          </a:p>
          <a:p>
            <a:pPr algn="ctr"/>
            <a:r>
              <a:rPr lang="en-IN" sz="1100" b="1">
                <a:latin typeface="Courier New" panose="02070309020205020404" pitchFamily="49" charset="0"/>
                <a:cs typeface="Courier New" panose="02070309020205020404" pitchFamily="49" charset="0"/>
              </a:rPr>
              <a:t>Features Coefficients</a:t>
            </a:r>
          </a:p>
          <a:p>
            <a:pPr algn="ctr"/>
            <a:r>
              <a:rPr lang="en-IN" sz="1100" b="0" i="0" u="none" strike="noStrike">
                <a:solidFill>
                  <a:srgbClr val="000000"/>
                </a:solidFill>
                <a:effectLst/>
                <a:latin typeface="Courier New" panose="02070309020205020404" pitchFamily="49" charset="0"/>
                <a:cs typeface="Courier New" panose="02070309020205020404" pitchFamily="49" charset="0"/>
              </a:rPr>
              <a:t>Hopper 1 Throughput: 0</a:t>
            </a:r>
            <a:r>
              <a:rPr lang="en-IN" sz="1100">
                <a:latin typeface="Courier New" panose="02070309020205020404" pitchFamily="49" charset="0"/>
                <a:cs typeface="Courier New" panose="02070309020205020404" pitchFamily="49" charset="0"/>
              </a:rPr>
              <a:t>.05</a:t>
            </a:r>
          </a:p>
          <a:p>
            <a:pPr algn="ctr"/>
            <a:r>
              <a:rPr lang="en-IN" sz="1100" b="0" i="0" u="none" strike="noStrike">
                <a:solidFill>
                  <a:srgbClr val="000000"/>
                </a:solidFill>
                <a:effectLst/>
                <a:latin typeface="Courier New" panose="02070309020205020404" pitchFamily="49" charset="0"/>
                <a:cs typeface="Courier New" panose="02070309020205020404" pitchFamily="49" charset="0"/>
              </a:rPr>
              <a:t>Hopper 2 Throughput: </a:t>
            </a:r>
            <a:r>
              <a:rPr lang="en-IN" sz="1100">
                <a:latin typeface="Courier New" panose="02070309020205020404" pitchFamily="49" charset="0"/>
                <a:cs typeface="Courier New" panose="02070309020205020404" pitchFamily="49" charset="0"/>
              </a:rPr>
              <a:t>2.77</a:t>
            </a:r>
          </a:p>
          <a:p>
            <a:pPr algn="ctr"/>
            <a:r>
              <a:rPr lang="en-IN" sz="1100" b="0" i="0" u="none" strike="noStrike">
                <a:solidFill>
                  <a:srgbClr val="000000"/>
                </a:solidFill>
                <a:effectLst/>
                <a:latin typeface="Courier New" panose="02070309020205020404" pitchFamily="49" charset="0"/>
                <a:cs typeface="Courier New" panose="02070309020205020404" pitchFamily="49" charset="0"/>
              </a:rPr>
              <a:t>Hopper 3 Throughput: 0</a:t>
            </a:r>
            <a:r>
              <a:rPr lang="en-IN" sz="1100">
                <a:latin typeface="Courier New" panose="02070309020205020404" pitchFamily="49" charset="0"/>
                <a:cs typeface="Courier New" panose="02070309020205020404" pitchFamily="49" charset="0"/>
              </a:rPr>
              <a:t>.01</a:t>
            </a:r>
          </a:p>
          <a:p>
            <a:pPr algn="ctr"/>
            <a:r>
              <a:rPr lang="en-IN" sz="1100" b="0" i="0" u="none" strike="noStrike">
                <a:solidFill>
                  <a:srgbClr val="000000"/>
                </a:solidFill>
                <a:effectLst/>
                <a:latin typeface="Courier New" panose="02070309020205020404" pitchFamily="49" charset="0"/>
                <a:cs typeface="Courier New" panose="02070309020205020404" pitchFamily="49" charset="0"/>
              </a:rPr>
              <a:t>Hopper 5 Throughput: 0</a:t>
            </a:r>
            <a:r>
              <a:rPr lang="en-IN" sz="1100">
                <a:latin typeface="Courier New" panose="02070309020205020404" pitchFamily="49" charset="0"/>
                <a:cs typeface="Courier New" panose="02070309020205020404" pitchFamily="49" charset="0"/>
              </a:rPr>
              <a:t>.08</a:t>
            </a:r>
          </a:p>
          <a:p>
            <a:pPr algn="ctr"/>
            <a:endParaRPr lang="en-IN" sz="1100">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D1F731CA-2957-F999-B1D1-76986EF79753}"/>
              </a:ext>
            </a:extLst>
          </p:cNvPr>
          <p:cNvSpPr txBox="1"/>
          <p:nvPr/>
        </p:nvSpPr>
        <p:spPr>
          <a:xfrm>
            <a:off x="4462653" y="3331761"/>
            <a:ext cx="2410658" cy="1277273"/>
          </a:xfrm>
          <a:prstGeom prst="rect">
            <a:avLst/>
          </a:prstGeom>
          <a:solidFill>
            <a:schemeClr val="accent1">
              <a:lumMod val="20000"/>
              <a:lumOff val="80000"/>
            </a:schemeClr>
          </a:solidFill>
        </p:spPr>
        <p:txBody>
          <a:bodyPr wrap="square" lIns="91440" tIns="45720" rIns="91440" bIns="45720" anchor="t">
            <a:spAutoFit/>
          </a:bodyPr>
          <a:lstStyle/>
          <a:p>
            <a:pPr algn="ctr"/>
            <a:r>
              <a:rPr lang="en-IN" sz="1100" b="1">
                <a:latin typeface="Courier New"/>
                <a:cs typeface="Courier New"/>
              </a:rPr>
              <a:t>Article Type 5</a:t>
            </a:r>
          </a:p>
          <a:p>
            <a:pPr algn="ctr"/>
            <a:r>
              <a:rPr lang="en-IN" sz="1100" b="1">
                <a:latin typeface="Courier New"/>
                <a:cs typeface="Courier New"/>
              </a:rPr>
              <a:t>Features Coefficients</a:t>
            </a:r>
          </a:p>
          <a:p>
            <a:pPr algn="ctr"/>
            <a:r>
              <a:rPr lang="en-IN" sz="1100" b="0" i="0" u="none" strike="noStrike">
                <a:solidFill>
                  <a:srgbClr val="000000"/>
                </a:solidFill>
                <a:effectLst/>
                <a:latin typeface="Courier New"/>
                <a:cs typeface="Courier New"/>
              </a:rPr>
              <a:t>Hopper 1 Throughput: 0</a:t>
            </a:r>
            <a:r>
              <a:rPr lang="en-IN" sz="1100">
                <a:latin typeface="Courier New"/>
                <a:cs typeface="Courier New"/>
              </a:rPr>
              <a:t>.26</a:t>
            </a:r>
          </a:p>
          <a:p>
            <a:pPr algn="ctr"/>
            <a:r>
              <a:rPr lang="en-IN" sz="1100" b="0" i="0" u="none" strike="noStrike">
                <a:solidFill>
                  <a:srgbClr val="000000"/>
                </a:solidFill>
                <a:effectLst/>
                <a:latin typeface="Courier New"/>
                <a:cs typeface="Courier New"/>
              </a:rPr>
              <a:t>Hopper 2 Throughput: </a:t>
            </a:r>
            <a:r>
              <a:rPr lang="en-IN" sz="1100">
                <a:latin typeface="Courier New"/>
                <a:cs typeface="Courier New"/>
              </a:rPr>
              <a:t>0.00</a:t>
            </a:r>
          </a:p>
          <a:p>
            <a:pPr algn="ctr"/>
            <a:r>
              <a:rPr lang="en-IN" sz="1100" b="0" i="0" u="none" strike="noStrike">
                <a:solidFill>
                  <a:srgbClr val="000000"/>
                </a:solidFill>
                <a:effectLst/>
                <a:latin typeface="Courier New"/>
                <a:cs typeface="Courier New"/>
              </a:rPr>
              <a:t>Hopper 3 Throughput: 0</a:t>
            </a:r>
            <a:r>
              <a:rPr lang="en-IN" sz="1100">
                <a:latin typeface="Courier New"/>
                <a:cs typeface="Courier New"/>
              </a:rPr>
              <a:t>.18 </a:t>
            </a:r>
            <a:endParaRPr lang="en-IN" sz="1100">
              <a:latin typeface="Courier New" panose="02070309020205020404" pitchFamily="49" charset="0"/>
              <a:cs typeface="Courier New" panose="02070309020205020404" pitchFamily="49" charset="0"/>
            </a:endParaRPr>
          </a:p>
          <a:p>
            <a:pPr algn="ctr"/>
            <a:r>
              <a:rPr lang="en-IN" sz="1100" b="0" i="0" u="none" strike="noStrike">
                <a:solidFill>
                  <a:srgbClr val="000000"/>
                </a:solidFill>
                <a:effectLst/>
                <a:latin typeface="Courier New"/>
                <a:cs typeface="Courier New"/>
              </a:rPr>
              <a:t>Hopper 5 Throughput: 0</a:t>
            </a:r>
            <a:r>
              <a:rPr lang="en-IN" sz="1100">
                <a:latin typeface="Courier New"/>
                <a:cs typeface="Courier New"/>
              </a:rPr>
              <a:t>.07</a:t>
            </a:r>
          </a:p>
          <a:p>
            <a:pPr algn="ctr"/>
            <a:endParaRPr lang="en-IN" sz="110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3B2017D4-EC6E-CF2F-58F7-4183ED28BE8E}"/>
              </a:ext>
            </a:extLst>
          </p:cNvPr>
          <p:cNvSpPr txBox="1"/>
          <p:nvPr/>
        </p:nvSpPr>
        <p:spPr>
          <a:xfrm rot="10800000" flipV="1">
            <a:off x="7379272" y="3328765"/>
            <a:ext cx="2410659" cy="1277273"/>
          </a:xfrm>
          <a:prstGeom prst="rect">
            <a:avLst/>
          </a:prstGeom>
          <a:solidFill>
            <a:schemeClr val="accent1">
              <a:lumMod val="20000"/>
              <a:lumOff val="80000"/>
            </a:schemeClr>
          </a:solidFill>
        </p:spPr>
        <p:txBody>
          <a:bodyPr wrap="square" lIns="91440" tIns="45720" rIns="91440" bIns="45720" anchor="t">
            <a:spAutoFit/>
          </a:bodyPr>
          <a:lstStyle/>
          <a:p>
            <a:pPr algn="ctr"/>
            <a:r>
              <a:rPr lang="en-IN" sz="1100" b="1">
                <a:latin typeface="Courier New"/>
                <a:cs typeface="Courier New"/>
              </a:rPr>
              <a:t>Article Type 6</a:t>
            </a:r>
          </a:p>
          <a:p>
            <a:pPr algn="ctr"/>
            <a:r>
              <a:rPr lang="en-IN" sz="1100" b="1">
                <a:latin typeface="Courier New"/>
                <a:cs typeface="Courier New"/>
              </a:rPr>
              <a:t>Features Coefficients</a:t>
            </a:r>
          </a:p>
          <a:p>
            <a:pPr algn="ctr"/>
            <a:r>
              <a:rPr lang="en-IN" sz="1100" b="0" i="0" u="none" strike="noStrike">
                <a:solidFill>
                  <a:srgbClr val="000000"/>
                </a:solidFill>
                <a:effectLst/>
                <a:latin typeface="Courier New"/>
                <a:cs typeface="Courier New"/>
              </a:rPr>
              <a:t>Hopper 1 Throughput:</a:t>
            </a:r>
            <a:r>
              <a:rPr lang="en-IN" sz="1100">
                <a:latin typeface="Courier New"/>
                <a:cs typeface="Courier New"/>
              </a:rPr>
              <a:t> 0.60</a:t>
            </a:r>
          </a:p>
          <a:p>
            <a:pPr algn="ctr"/>
            <a:r>
              <a:rPr lang="en-IN" sz="1100" b="0" i="0" u="none" strike="noStrike">
                <a:solidFill>
                  <a:srgbClr val="000000"/>
                </a:solidFill>
                <a:effectLst/>
                <a:latin typeface="Courier New"/>
                <a:cs typeface="Courier New"/>
              </a:rPr>
              <a:t>Hopper 2 Throughput: </a:t>
            </a:r>
            <a:r>
              <a:rPr lang="en-IN" sz="1100">
                <a:latin typeface="Courier New"/>
                <a:cs typeface="Courier New"/>
              </a:rPr>
              <a:t>1.03</a:t>
            </a:r>
          </a:p>
          <a:p>
            <a:pPr algn="ctr"/>
            <a:r>
              <a:rPr lang="en-IN" sz="1100" b="0" i="0" u="none" strike="noStrike">
                <a:solidFill>
                  <a:srgbClr val="000000"/>
                </a:solidFill>
                <a:effectLst/>
                <a:latin typeface="Courier New"/>
                <a:cs typeface="Courier New"/>
              </a:rPr>
              <a:t>Hopper 3 Throughput:</a:t>
            </a:r>
            <a:r>
              <a:rPr lang="en-IN" sz="1100">
                <a:latin typeface="Courier New"/>
                <a:cs typeface="Courier New"/>
              </a:rPr>
              <a:t> 1.07</a:t>
            </a:r>
          </a:p>
          <a:p>
            <a:pPr algn="ctr"/>
            <a:r>
              <a:rPr lang="en-IN" sz="1100" b="0" i="0" u="none" strike="noStrike">
                <a:solidFill>
                  <a:srgbClr val="000000"/>
                </a:solidFill>
                <a:effectLst/>
                <a:latin typeface="Courier New"/>
                <a:cs typeface="Courier New"/>
              </a:rPr>
              <a:t>Hopper 5 Throughput: 0</a:t>
            </a:r>
            <a:r>
              <a:rPr lang="en-IN" sz="1100">
                <a:latin typeface="Courier New"/>
                <a:cs typeface="Courier New"/>
              </a:rPr>
              <a:t>.03</a:t>
            </a:r>
          </a:p>
          <a:p>
            <a:pPr algn="ctr"/>
            <a:endParaRPr lang="en-IN" sz="1100">
              <a:latin typeface="Courier New" panose="02070309020205020404" pitchFamily="49" charset="0"/>
              <a:cs typeface="Courier New" panose="02070309020205020404" pitchFamily="49" charset="0"/>
            </a:endParaRPr>
          </a:p>
        </p:txBody>
      </p:sp>
      <p:graphicFrame>
        <p:nvGraphicFramePr>
          <p:cNvPr id="20" name="Table 19">
            <a:extLst>
              <a:ext uri="{FF2B5EF4-FFF2-40B4-BE49-F238E27FC236}">
                <a16:creationId xmlns:a16="http://schemas.microsoft.com/office/drawing/2014/main" id="{C0DCB655-ED6C-95EE-6C16-98AE313E1F50}"/>
              </a:ext>
            </a:extLst>
          </p:cNvPr>
          <p:cNvGraphicFramePr>
            <a:graphicFrameLocks noGrp="1"/>
          </p:cNvGraphicFramePr>
          <p:nvPr>
            <p:extLst>
              <p:ext uri="{D42A27DB-BD31-4B8C-83A1-F6EECF244321}">
                <p14:modId xmlns:p14="http://schemas.microsoft.com/office/powerpoint/2010/main" val="3856148158"/>
              </p:ext>
            </p:extLst>
          </p:nvPr>
        </p:nvGraphicFramePr>
        <p:xfrm>
          <a:off x="2643298" y="1777111"/>
          <a:ext cx="2410646" cy="1251485"/>
        </p:xfrm>
        <a:graphic>
          <a:graphicData uri="http://schemas.openxmlformats.org/drawingml/2006/table">
            <a:tbl>
              <a:tblPr/>
              <a:tblGrid>
                <a:gridCol w="2410646">
                  <a:extLst>
                    <a:ext uri="{9D8B030D-6E8A-4147-A177-3AD203B41FA5}">
                      <a16:colId xmlns:a16="http://schemas.microsoft.com/office/drawing/2014/main" val="1107508546"/>
                    </a:ext>
                  </a:extLst>
                </a:gridCol>
              </a:tblGrid>
              <a:tr h="177065">
                <a:tc>
                  <a:txBody>
                    <a:bodyPr/>
                    <a:lstStyle/>
                    <a:p>
                      <a:pPr algn="ctr" rtl="0" fontAlgn="ctr"/>
                      <a:r>
                        <a:rPr lang="en-IN" sz="1100" b="1" i="0" u="none" strike="noStrike">
                          <a:solidFill>
                            <a:srgbClr val="000000"/>
                          </a:solidFill>
                          <a:effectLst/>
                          <a:latin typeface="Courier New"/>
                        </a:rPr>
                        <a:t>Article type 0</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833604752"/>
                  </a:ext>
                </a:extLst>
              </a:tr>
              <a:tr h="182880">
                <a:tc>
                  <a:txBody>
                    <a:bodyPr/>
                    <a:lstStyle/>
                    <a:p>
                      <a:pPr algn="ctr" fontAlgn="b"/>
                      <a:r>
                        <a:rPr lang="en-IN" sz="1100" b="1" i="0" u="none" strike="noStrike">
                          <a:solidFill>
                            <a:srgbClr val="000000"/>
                          </a:solidFill>
                          <a:effectLst/>
                          <a:latin typeface="Courier New"/>
                        </a:rPr>
                        <a:t>Feature Coefficients</a:t>
                      </a:r>
                    </a:p>
                    <a:p>
                      <a:pPr lvl="0" algn="ctr">
                        <a:buNone/>
                      </a:pPr>
                      <a:endParaRPr lang="en-IN" sz="1100" b="1" i="0" u="none" strike="noStrike">
                        <a:solidFill>
                          <a:srgbClr val="000000"/>
                        </a:solidFill>
                        <a:effectLst/>
                        <a:latin typeface="Courier New"/>
                      </a:endParaRPr>
                    </a:p>
                  </a:txBody>
                  <a:tcPr marL="7620" marR="7620" marT="762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987675187"/>
                  </a:ext>
                </a:extLst>
              </a:tr>
              <a:tr h="182880">
                <a:tc>
                  <a:txBody>
                    <a:bodyPr/>
                    <a:lstStyle/>
                    <a:p>
                      <a:pPr algn="ctr" fontAlgn="b"/>
                      <a:r>
                        <a:rPr lang="en-IN" sz="1100" b="0" i="0" u="none" strike="noStrike">
                          <a:solidFill>
                            <a:srgbClr val="000000"/>
                          </a:solidFill>
                          <a:effectLst/>
                          <a:latin typeface="Courier New"/>
                        </a:rPr>
                        <a:t>Hopper 1 Throughput: 0.45</a:t>
                      </a:r>
                    </a:p>
                  </a:txBody>
                  <a:tcPr marL="7620" marR="7620" marT="762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373183964"/>
                  </a:ext>
                </a:extLst>
              </a:tr>
              <a:tr h="182880">
                <a:tc>
                  <a:txBody>
                    <a:bodyPr/>
                    <a:lstStyle/>
                    <a:p>
                      <a:pPr algn="ctr" fontAlgn="b"/>
                      <a:r>
                        <a:rPr lang="en-IN" sz="1100" b="0" i="0" u="none" strike="noStrike">
                          <a:solidFill>
                            <a:srgbClr val="000000"/>
                          </a:solidFill>
                          <a:effectLst/>
                          <a:latin typeface="Courier New"/>
                        </a:rPr>
                        <a:t>Hopper 2 Throughput: 3.23</a:t>
                      </a:r>
                    </a:p>
                  </a:txBody>
                  <a:tcPr marL="7620" marR="7620" marT="762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148384828"/>
                  </a:ext>
                </a:extLst>
              </a:tr>
              <a:tr h="182880">
                <a:tc>
                  <a:txBody>
                    <a:bodyPr/>
                    <a:lstStyle/>
                    <a:p>
                      <a:pPr algn="ctr" fontAlgn="b"/>
                      <a:r>
                        <a:rPr lang="en-IN" sz="1100" b="0" i="0" u="none" strike="noStrike">
                          <a:solidFill>
                            <a:srgbClr val="000000"/>
                          </a:solidFill>
                          <a:effectLst/>
                          <a:latin typeface="Courier New"/>
                        </a:rPr>
                        <a:t>Hopper 3 Throughput: 3.22</a:t>
                      </a:r>
                    </a:p>
                  </a:txBody>
                  <a:tcPr marL="7620" marR="7620" marT="762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940520780"/>
                  </a:ext>
                </a:extLst>
              </a:tr>
              <a:tr h="182880">
                <a:tc>
                  <a:txBody>
                    <a:bodyPr/>
                    <a:lstStyle/>
                    <a:p>
                      <a:pPr algn="ctr" fontAlgn="b"/>
                      <a:r>
                        <a:rPr lang="en-IN" sz="1100" b="0" i="0" u="none" strike="noStrike">
                          <a:solidFill>
                            <a:srgbClr val="000000"/>
                          </a:solidFill>
                          <a:effectLst/>
                          <a:latin typeface="Courier New"/>
                        </a:rPr>
                        <a:t>Hopper 5 Throughput: 0.10</a:t>
                      </a:r>
                    </a:p>
                  </a:txBody>
                  <a:tcPr marL="7620" marR="7620" marT="7620" marB="0"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30443023"/>
                  </a:ext>
                </a:extLst>
              </a:tr>
            </a:tbl>
          </a:graphicData>
        </a:graphic>
      </p:graphicFrame>
      <p:sp>
        <p:nvSpPr>
          <p:cNvPr id="21" name="TextBox 20">
            <a:extLst>
              <a:ext uri="{FF2B5EF4-FFF2-40B4-BE49-F238E27FC236}">
                <a16:creationId xmlns:a16="http://schemas.microsoft.com/office/drawing/2014/main" id="{E843093B-1AB1-7A84-EC72-C3C976643BC3}"/>
              </a:ext>
            </a:extLst>
          </p:cNvPr>
          <p:cNvSpPr txBox="1"/>
          <p:nvPr/>
        </p:nvSpPr>
        <p:spPr>
          <a:xfrm>
            <a:off x="487926" y="1052029"/>
            <a:ext cx="10360358" cy="338554"/>
          </a:xfrm>
          <a:prstGeom prst="rect">
            <a:avLst/>
          </a:prstGeom>
          <a:noFill/>
        </p:spPr>
        <p:txBody>
          <a:bodyPr wrap="square" lIns="91440" tIns="45720" rIns="91440" bIns="45720" rtlCol="0" anchor="t">
            <a:spAutoFit/>
          </a:bodyPr>
          <a:lstStyle/>
          <a:p>
            <a:r>
              <a:rPr lang="en-IN" sz="1600" b="1">
                <a:latin typeface="Arial"/>
                <a:cs typeface="Arial"/>
              </a:rPr>
              <a:t>Contribution of each Hopper Throughput towards the Final Throughput for each Article type</a:t>
            </a:r>
          </a:p>
        </p:txBody>
      </p:sp>
      <p:sp>
        <p:nvSpPr>
          <p:cNvPr id="7" name="TextBox 6">
            <a:extLst>
              <a:ext uri="{FF2B5EF4-FFF2-40B4-BE49-F238E27FC236}">
                <a16:creationId xmlns:a16="http://schemas.microsoft.com/office/drawing/2014/main" id="{338DDAE1-3F57-D535-A9E1-662D2296C075}"/>
              </a:ext>
            </a:extLst>
          </p:cNvPr>
          <p:cNvSpPr txBox="1"/>
          <p:nvPr/>
        </p:nvSpPr>
        <p:spPr>
          <a:xfrm>
            <a:off x="2789122" y="5139062"/>
            <a:ext cx="59058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Arial" panose="020B0604020202020204" pitchFamily="34" charset="0"/>
                <a:cs typeface="Arial" panose="020B0604020202020204" pitchFamily="34" charset="0"/>
              </a:rPr>
              <a:t>Each of the article type here does not have the contribution of Hopper 4's Throughput towards the final Throughput. </a:t>
            </a:r>
          </a:p>
        </p:txBody>
      </p:sp>
    </p:spTree>
    <p:extLst>
      <p:ext uri="{BB962C8B-B14F-4D97-AF65-F5344CB8AC3E}">
        <p14:creationId xmlns:p14="http://schemas.microsoft.com/office/powerpoint/2010/main" val="189465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2146-F53F-78E9-5C49-FBE379E20701}"/>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F0249D5-0B3A-773D-6777-04AFBC09E711}"/>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6874D1F-6C64-B050-7AEE-BF506AB63B42}"/>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OVERVIEW</a:t>
            </a:r>
          </a:p>
        </p:txBody>
      </p:sp>
      <p:pic>
        <p:nvPicPr>
          <p:cNvPr id="5" name="Picture 4">
            <a:extLst>
              <a:ext uri="{FF2B5EF4-FFF2-40B4-BE49-F238E27FC236}">
                <a16:creationId xmlns:a16="http://schemas.microsoft.com/office/drawing/2014/main" id="{1184269F-A514-DADB-1F37-54C07EC25CE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7390CF14-21A9-7474-20EE-5DBED38F2F4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44C186A-E4DB-94B6-7190-AC8CF4C72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2DB47DBF-CEFD-F33C-D40F-8B7A573734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7F6DF85-BE4E-D4FA-70CD-9933CFC3F82E}"/>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301DA2EE-793A-1BEE-B2FC-F5EF6FF81E4C}"/>
              </a:ext>
            </a:extLst>
          </p:cNvPr>
          <p:cNvSpPr txBox="1"/>
          <p:nvPr/>
        </p:nvSpPr>
        <p:spPr>
          <a:xfrm>
            <a:off x="761174" y="1200089"/>
            <a:ext cx="6302477" cy="4801314"/>
          </a:xfrm>
          <a:prstGeom prst="rect">
            <a:avLst/>
          </a:prstGeom>
          <a:noFill/>
        </p:spPr>
        <p:txBody>
          <a:bodyPr wrap="square" rtlCol="0">
            <a:spAutoFit/>
          </a:bodyPr>
          <a:lstStyle/>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Data Overview &amp; Initial Findings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Hopper Section</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its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 </a:t>
            </a:r>
          </a:p>
          <a:p>
            <a:pPr lvl="1"/>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latin typeface="Arial" panose="020B0604020202020204" pitchFamily="34" charset="0"/>
                <a:cs typeface="Arial" panose="020B0604020202020204" pitchFamily="34" charset="0"/>
              </a:rPr>
              <a:t>Main Extruder</a:t>
            </a:r>
          </a:p>
          <a:p>
            <a:pPr marL="857250" lvl="1" indent="-400050">
              <a:buFont typeface="+mj-lt"/>
              <a:buAutoNum type="romanUcPeriod"/>
            </a:pPr>
            <a:r>
              <a:rPr lang="en-IN" b="1">
                <a:latin typeface="Arial" panose="020B0604020202020204" pitchFamily="34" charset="0"/>
                <a:cs typeface="Arial" panose="020B0604020202020204" pitchFamily="34" charset="0"/>
              </a:rPr>
              <a:t>Model Building 1 &amp; What if Scenarios</a:t>
            </a:r>
          </a:p>
          <a:p>
            <a:pPr marL="857250" lvl="1" indent="-400050">
              <a:buFont typeface="+mj-lt"/>
              <a:buAutoNum type="romanUcPeriod"/>
            </a:pPr>
            <a:r>
              <a:rPr lang="en-IN" b="1">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latin typeface="Arial" panose="020B0604020202020204" pitchFamily="34" charset="0"/>
                <a:cs typeface="Arial" panose="020B0604020202020204" pitchFamily="34" charset="0"/>
              </a:rPr>
              <a:t>Model Building 2</a:t>
            </a:r>
          </a:p>
          <a:p>
            <a:pPr marL="857250" lvl="1" indent="-400050">
              <a:buFont typeface="+mj-lt"/>
              <a:buAutoNum type="romanUcPeriod"/>
            </a:pPr>
            <a:r>
              <a:rPr lang="en-IN" b="1">
                <a:latin typeface="Arial" panose="020B0604020202020204" pitchFamily="34" charset="0"/>
                <a:cs typeface="Arial" panose="020B0604020202020204" pitchFamily="34" charset="0"/>
              </a:rPr>
              <a:t>ADF Testing</a:t>
            </a:r>
          </a:p>
          <a:p>
            <a:pPr marL="857250" lvl="1" indent="-400050">
              <a:buFont typeface="+mj-lt"/>
              <a:buAutoNum type="romanUcPeriod"/>
            </a:pPr>
            <a:r>
              <a:rPr lang="en-IN" b="1">
                <a:latin typeface="Arial" panose="020B0604020202020204" pitchFamily="34" charset="0"/>
                <a:cs typeface="Arial" panose="020B0604020202020204" pitchFamily="34" charset="0"/>
              </a:rPr>
              <a:t>Granger Causality Test</a:t>
            </a:r>
          </a:p>
          <a:p>
            <a:pPr marL="857250" lvl="1" indent="-400050">
              <a:buFont typeface="+mj-lt"/>
              <a:buAutoNum type="romanU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Future Endeavours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26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F31D0-F5B3-968D-F3C1-79553BE91D26}"/>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77D015F-4C12-2882-01F6-D933A5820CAA}"/>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824AF9BD-D0F2-3E80-D43C-08282C617ABF}"/>
              </a:ext>
            </a:extLst>
          </p:cNvPr>
          <p:cNvSpPr txBox="1">
            <a:spLocks/>
          </p:cNvSpPr>
          <p:nvPr/>
        </p:nvSpPr>
        <p:spPr>
          <a:xfrm>
            <a:off x="412953" y="224997"/>
            <a:ext cx="4709654"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SECTION</a:t>
            </a:r>
          </a:p>
        </p:txBody>
      </p:sp>
      <p:pic>
        <p:nvPicPr>
          <p:cNvPr id="5" name="Picture 4">
            <a:extLst>
              <a:ext uri="{FF2B5EF4-FFF2-40B4-BE49-F238E27FC236}">
                <a16:creationId xmlns:a16="http://schemas.microsoft.com/office/drawing/2014/main" id="{8FA3F661-D25E-4EFD-E473-7D778F013EE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542AFB66-968C-4A06-EA66-C0BB10550BB6}"/>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0C17F48-8F24-EC0A-6616-DD9F871CF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1338E8FB-CDF4-1768-60ED-4ADF0F851C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8CDEAD25-415D-F5DB-A92C-6CC511C61E74}"/>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pic>
        <p:nvPicPr>
          <p:cNvPr id="7" name="Picture 6">
            <a:extLst>
              <a:ext uri="{FF2B5EF4-FFF2-40B4-BE49-F238E27FC236}">
                <a16:creationId xmlns:a16="http://schemas.microsoft.com/office/drawing/2014/main" id="{1B934213-6DEA-A70A-4518-665106391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174" y="1309355"/>
            <a:ext cx="9664961" cy="4024619"/>
          </a:xfrm>
          <a:prstGeom prst="rect">
            <a:avLst/>
          </a:prstGeom>
        </p:spPr>
      </p:pic>
      <p:sp>
        <p:nvSpPr>
          <p:cNvPr id="10" name="Rectangle 9">
            <a:extLst>
              <a:ext uri="{FF2B5EF4-FFF2-40B4-BE49-F238E27FC236}">
                <a16:creationId xmlns:a16="http://schemas.microsoft.com/office/drawing/2014/main" id="{E9B4FDEC-695E-5490-8583-C463BFAD1821}"/>
              </a:ext>
            </a:extLst>
          </p:cNvPr>
          <p:cNvSpPr/>
          <p:nvPr/>
        </p:nvSpPr>
        <p:spPr>
          <a:xfrm>
            <a:off x="3097162" y="5379528"/>
            <a:ext cx="6361470" cy="46211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540FC94-1F81-F3DB-E6A1-17BD45A16842}"/>
              </a:ext>
            </a:extLst>
          </p:cNvPr>
          <p:cNvSpPr txBox="1"/>
          <p:nvPr/>
        </p:nvSpPr>
        <p:spPr>
          <a:xfrm>
            <a:off x="5122607" y="5441309"/>
            <a:ext cx="2310580" cy="338554"/>
          </a:xfrm>
          <a:prstGeom prst="rect">
            <a:avLst/>
          </a:prstGeom>
          <a:noFill/>
        </p:spPr>
        <p:txBody>
          <a:bodyPr wrap="square" rtlCol="0">
            <a:spAutoFit/>
          </a:bodyPr>
          <a:lstStyle/>
          <a:p>
            <a:r>
              <a:rPr lang="en-IN" sz="1600" b="1">
                <a:solidFill>
                  <a:schemeClr val="bg1"/>
                </a:solidFill>
                <a:latin typeface="Arial" panose="020B0604020202020204" pitchFamily="34" charset="0"/>
                <a:cs typeface="Arial" panose="020B0604020202020204" pitchFamily="34" charset="0"/>
              </a:rPr>
              <a:t>MAIN EXTRUDER</a:t>
            </a:r>
          </a:p>
        </p:txBody>
      </p:sp>
      <p:sp>
        <p:nvSpPr>
          <p:cNvPr id="3" name="Right Brace 2">
            <a:extLst>
              <a:ext uri="{FF2B5EF4-FFF2-40B4-BE49-F238E27FC236}">
                <a16:creationId xmlns:a16="http://schemas.microsoft.com/office/drawing/2014/main" id="{247030AB-D02B-FF9E-7B5B-B217D5952BCC}"/>
              </a:ext>
            </a:extLst>
          </p:cNvPr>
          <p:cNvSpPr/>
          <p:nvPr/>
        </p:nvSpPr>
        <p:spPr>
          <a:xfrm rot="5400000">
            <a:off x="6007510" y="1825275"/>
            <a:ext cx="462116" cy="6282812"/>
          </a:xfrm>
          <a:prstGeom prst="righ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95645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AA45FC-90EF-8166-C041-DF978BB29512}"/>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171B1FC-F9A3-8123-FF8E-B9DB858CB243}"/>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TEAM</a:t>
            </a:r>
          </a:p>
        </p:txBody>
      </p:sp>
      <p:pic>
        <p:nvPicPr>
          <p:cNvPr id="5" name="Picture 4">
            <a:extLst>
              <a:ext uri="{FF2B5EF4-FFF2-40B4-BE49-F238E27FC236}">
                <a16:creationId xmlns:a16="http://schemas.microsoft.com/office/drawing/2014/main" id="{790CFC88-7A14-6127-D946-F7ADC77F776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64E309A4-041C-C811-7B46-D63F2CC794D0}"/>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595DCB-6E2E-B303-7323-E0F6A6BE05B5}"/>
              </a:ext>
            </a:extLst>
          </p:cNvPr>
          <p:cNvSpPr txBox="1"/>
          <p:nvPr/>
        </p:nvSpPr>
        <p:spPr>
          <a:xfrm>
            <a:off x="1125829" y="979506"/>
            <a:ext cx="1398638" cy="584775"/>
          </a:xfrm>
          <a:prstGeom prst="rect">
            <a:avLst/>
          </a:prstGeom>
          <a:noFill/>
        </p:spPr>
        <p:txBody>
          <a:bodyPr wrap="square" rtlCol="0">
            <a:spAutoFit/>
          </a:bodyPr>
          <a:lstStyle/>
          <a:p>
            <a:r>
              <a:rPr lang="en-IN" sz="1400" b="1">
                <a:latin typeface="Arial" panose="020B0604020202020204" pitchFamily="34" charset="0"/>
                <a:cs typeface="Arial" panose="020B0604020202020204" pitchFamily="34" charset="0"/>
              </a:rPr>
              <a:t>Our Advisor</a:t>
            </a:r>
          </a:p>
          <a:p>
            <a:endParaRPr lang="en-IN"/>
          </a:p>
        </p:txBody>
      </p:sp>
      <p:pic>
        <p:nvPicPr>
          <p:cNvPr id="12" name="Picture 11">
            <a:extLst>
              <a:ext uri="{FF2B5EF4-FFF2-40B4-BE49-F238E27FC236}">
                <a16:creationId xmlns:a16="http://schemas.microsoft.com/office/drawing/2014/main" id="{A60A8196-6397-3AD1-5823-E6795A987AA9}"/>
              </a:ext>
            </a:extLst>
          </p:cNvPr>
          <p:cNvPicPr>
            <a:picLocks noChangeAspect="1"/>
          </p:cNvPicPr>
          <p:nvPr/>
        </p:nvPicPr>
        <p:blipFill>
          <a:blip r:embed="rId4"/>
          <a:stretch>
            <a:fillRect/>
          </a:stretch>
        </p:blipFill>
        <p:spPr>
          <a:xfrm>
            <a:off x="3606458" y="977816"/>
            <a:ext cx="1057843" cy="1556607"/>
          </a:xfrm>
          <a:prstGeom prst="rect">
            <a:avLst/>
          </a:prstGeom>
        </p:spPr>
      </p:pic>
      <p:sp>
        <p:nvSpPr>
          <p:cNvPr id="13" name="TextBox 12">
            <a:extLst>
              <a:ext uri="{FF2B5EF4-FFF2-40B4-BE49-F238E27FC236}">
                <a16:creationId xmlns:a16="http://schemas.microsoft.com/office/drawing/2014/main" id="{C581BCA9-60D0-ACC5-9F57-4EDC751151A5}"/>
              </a:ext>
            </a:extLst>
          </p:cNvPr>
          <p:cNvSpPr txBox="1"/>
          <p:nvPr/>
        </p:nvSpPr>
        <p:spPr>
          <a:xfrm>
            <a:off x="5120366" y="1101160"/>
            <a:ext cx="3052478" cy="1292662"/>
          </a:xfrm>
          <a:prstGeom prst="rect">
            <a:avLst/>
          </a:prstGeom>
          <a:noFill/>
        </p:spPr>
        <p:txBody>
          <a:bodyPr wrap="square">
            <a:spAutoFit/>
          </a:bodyPr>
          <a:lstStyle/>
          <a:p>
            <a:r>
              <a:rPr lang="en-IN" sz="1400" b="1">
                <a:latin typeface="Arial" panose="020B0604020202020204" pitchFamily="34" charset="0"/>
                <a:cs typeface="Arial" panose="020B0604020202020204" pitchFamily="34" charset="0"/>
              </a:rPr>
              <a:t>Markus Schamberger, M.Sc.</a:t>
            </a:r>
            <a:r>
              <a:rPr lang="en-IN"/>
              <a:t> </a:t>
            </a:r>
          </a:p>
          <a:p>
            <a:endParaRPr lang="en-IN"/>
          </a:p>
          <a:p>
            <a:r>
              <a:rPr lang="en-IN" sz="1400"/>
              <a:t>▪ </a:t>
            </a:r>
            <a:r>
              <a:rPr lang="en-IN" sz="1400">
                <a:hlinkClick r:id="rId5"/>
              </a:rPr>
              <a:t>markus.schamberger@fau.de </a:t>
            </a:r>
            <a:endParaRPr lang="en-IN" sz="1400"/>
          </a:p>
          <a:p>
            <a:r>
              <a:rPr lang="en-IN" sz="1400"/>
              <a:t>▪ </a:t>
            </a:r>
            <a:r>
              <a:rPr lang="en-IN" sz="1400">
                <a:hlinkClick r:id="rId6"/>
              </a:rPr>
              <a:t>https://wi2.fau.de/person/sc/ </a:t>
            </a:r>
            <a:endParaRPr lang="en-IN" sz="1400"/>
          </a:p>
          <a:p>
            <a:r>
              <a:rPr lang="en-IN" sz="1400"/>
              <a:t>▪ Room: 4.437 </a:t>
            </a:r>
          </a:p>
        </p:txBody>
      </p:sp>
      <p:sp>
        <p:nvSpPr>
          <p:cNvPr id="14" name="TextBox 13">
            <a:extLst>
              <a:ext uri="{FF2B5EF4-FFF2-40B4-BE49-F238E27FC236}">
                <a16:creationId xmlns:a16="http://schemas.microsoft.com/office/drawing/2014/main" id="{7FCFC953-5311-E15C-C6AF-D6ABA85C0FC8}"/>
              </a:ext>
            </a:extLst>
          </p:cNvPr>
          <p:cNvSpPr txBox="1"/>
          <p:nvPr/>
        </p:nvSpPr>
        <p:spPr>
          <a:xfrm>
            <a:off x="1260375" y="2539724"/>
            <a:ext cx="1129546" cy="307777"/>
          </a:xfrm>
          <a:prstGeom prst="rect">
            <a:avLst/>
          </a:prstGeom>
          <a:noFill/>
        </p:spPr>
        <p:txBody>
          <a:bodyPr wrap="square" rtlCol="0">
            <a:spAutoFit/>
          </a:bodyPr>
          <a:lstStyle/>
          <a:p>
            <a:r>
              <a:rPr lang="en-IN" sz="1400" b="1">
                <a:latin typeface="Arial" panose="020B0604020202020204" pitchFamily="34" charset="0"/>
                <a:cs typeface="Arial" panose="020B0604020202020204" pitchFamily="34" charset="0"/>
              </a:rPr>
              <a:t>Our Team</a:t>
            </a:r>
            <a:endParaRPr lang="en-IN" sz="14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08836E4-6AD7-E5B3-C281-AFAFC0DAB356}"/>
              </a:ext>
            </a:extLst>
          </p:cNvPr>
          <p:cNvPicPr>
            <a:picLocks noChangeAspect="1"/>
          </p:cNvPicPr>
          <p:nvPr/>
        </p:nvPicPr>
        <p:blipFill rotWithShape="1">
          <a:blip r:embed="rId7">
            <a:extLst>
              <a:ext uri="{28A0092B-C50C-407E-A947-70E740481C1C}">
                <a14:useLocalDpi xmlns:a14="http://schemas.microsoft.com/office/drawing/2010/main" val="0"/>
              </a:ext>
            </a:extLst>
          </a:blip>
          <a:srcRect l="25729" t="7289" r="28778" b="37915"/>
          <a:stretch/>
        </p:blipFill>
        <p:spPr>
          <a:xfrm>
            <a:off x="1108588" y="2886470"/>
            <a:ext cx="1329321" cy="1580569"/>
          </a:xfrm>
          <a:prstGeom prst="rect">
            <a:avLst/>
          </a:prstGeom>
        </p:spPr>
      </p:pic>
      <p:sp>
        <p:nvSpPr>
          <p:cNvPr id="16" name="TextBox 15">
            <a:extLst>
              <a:ext uri="{FF2B5EF4-FFF2-40B4-BE49-F238E27FC236}">
                <a16:creationId xmlns:a16="http://schemas.microsoft.com/office/drawing/2014/main" id="{C8C34658-F4A8-FC2F-FD48-85D20FFC478D}"/>
              </a:ext>
            </a:extLst>
          </p:cNvPr>
          <p:cNvSpPr txBox="1"/>
          <p:nvPr/>
        </p:nvSpPr>
        <p:spPr>
          <a:xfrm>
            <a:off x="2684103" y="3059637"/>
            <a:ext cx="3244749" cy="1169551"/>
          </a:xfrm>
          <a:prstGeom prst="rect">
            <a:avLst/>
          </a:prstGeom>
          <a:noFill/>
        </p:spPr>
        <p:txBody>
          <a:bodyPr wrap="square">
            <a:spAutoFit/>
          </a:bodyPr>
          <a:lstStyle/>
          <a:p>
            <a:r>
              <a:rPr lang="en-IN" sz="1400" b="1">
                <a:latin typeface="Arial" panose="020B0604020202020204" pitchFamily="34" charset="0"/>
                <a:cs typeface="Arial" panose="020B0604020202020204" pitchFamily="34" charset="0"/>
              </a:rPr>
              <a:t>Souhardya Chattopadhyay</a:t>
            </a:r>
          </a:p>
          <a:p>
            <a:r>
              <a:rPr lang="en-IN" sz="1400" b="1">
                <a:latin typeface="Arial" panose="020B0604020202020204" pitchFamily="34" charset="0"/>
                <a:cs typeface="Arial" panose="020B0604020202020204" pitchFamily="34" charset="0"/>
              </a:rPr>
              <a:t>M.Sc. Data Science Student</a:t>
            </a:r>
          </a:p>
          <a:p>
            <a:r>
              <a:rPr lang="en-IN" sz="1400" b="1">
                <a:latin typeface="Arial" panose="020B0604020202020204" pitchFamily="34" charset="0"/>
                <a:cs typeface="Arial" panose="020B0604020202020204" pitchFamily="34" charset="0"/>
              </a:rPr>
              <a:t>FAU Erlangen-N</a:t>
            </a:r>
            <a:r>
              <a:rPr lang="en-IN" sz="1400" b="1" i="0">
                <a:effectLst/>
                <a:latin typeface="Arial" panose="020B0604020202020204" pitchFamily="34" charset="0"/>
                <a:cs typeface="Arial" panose="020B0604020202020204" pitchFamily="34" charset="0"/>
              </a:rPr>
              <a:t>ü</a:t>
            </a:r>
            <a:r>
              <a:rPr lang="en-IN" sz="1400" b="1">
                <a:latin typeface="Arial" panose="020B0604020202020204" pitchFamily="34" charset="0"/>
                <a:cs typeface="Arial" panose="020B0604020202020204" pitchFamily="34" charset="0"/>
              </a:rPr>
              <a:t>rnberg </a:t>
            </a:r>
            <a:endParaRPr lang="en-IN" sz="1400">
              <a:latin typeface="Arial" panose="020B0604020202020204" pitchFamily="34" charset="0"/>
              <a:cs typeface="Arial" panose="020B0604020202020204" pitchFamily="34" charset="0"/>
            </a:endParaRPr>
          </a:p>
          <a:p>
            <a:endParaRPr lang="en-IN" sz="1400">
              <a:latin typeface="Arial" panose="020B0604020202020204" pitchFamily="34" charset="0"/>
              <a:cs typeface="Arial" panose="020B0604020202020204" pitchFamily="34" charset="0"/>
            </a:endParaRPr>
          </a:p>
          <a:p>
            <a:r>
              <a:rPr lang="en-IN" sz="1400">
                <a:cs typeface="Arial" panose="020B0604020202020204" pitchFamily="34" charset="0"/>
                <a:hlinkClick r:id="rId8"/>
              </a:rPr>
              <a:t>souhardya.chattopadhyay@fau.de </a:t>
            </a:r>
            <a:endParaRPr lang="en-IN" sz="1400">
              <a:cs typeface="Arial" panose="020B0604020202020204" pitchFamily="34" charset="0"/>
            </a:endParaRPr>
          </a:p>
        </p:txBody>
      </p:sp>
      <p:pic>
        <p:nvPicPr>
          <p:cNvPr id="17" name="Picture 16">
            <a:extLst>
              <a:ext uri="{FF2B5EF4-FFF2-40B4-BE49-F238E27FC236}">
                <a16:creationId xmlns:a16="http://schemas.microsoft.com/office/drawing/2014/main" id="{BDED34B9-F515-14BC-A2E9-B7FDB33E598A}"/>
              </a:ext>
            </a:extLst>
          </p:cNvPr>
          <p:cNvPicPr>
            <a:picLocks noChangeAspect="1"/>
          </p:cNvPicPr>
          <p:nvPr/>
        </p:nvPicPr>
        <p:blipFill rotWithShape="1">
          <a:blip r:embed="rId9">
            <a:extLst>
              <a:ext uri="{28A0092B-C50C-407E-A947-70E740481C1C}">
                <a14:useLocalDpi xmlns:a14="http://schemas.microsoft.com/office/drawing/2010/main" val="0"/>
              </a:ext>
            </a:extLst>
          </a:blip>
          <a:srcRect t="5082" r="23974" b="33297"/>
          <a:stretch/>
        </p:blipFill>
        <p:spPr>
          <a:xfrm>
            <a:off x="7070412" y="2874482"/>
            <a:ext cx="1299509" cy="1580565"/>
          </a:xfrm>
          <a:prstGeom prst="rect">
            <a:avLst/>
          </a:prstGeom>
        </p:spPr>
      </p:pic>
      <p:sp>
        <p:nvSpPr>
          <p:cNvPr id="18" name="TextBox 17">
            <a:extLst>
              <a:ext uri="{FF2B5EF4-FFF2-40B4-BE49-F238E27FC236}">
                <a16:creationId xmlns:a16="http://schemas.microsoft.com/office/drawing/2014/main" id="{231EDB31-3EC5-7D01-1F1C-8370E07F516E}"/>
              </a:ext>
            </a:extLst>
          </p:cNvPr>
          <p:cNvSpPr txBox="1"/>
          <p:nvPr/>
        </p:nvSpPr>
        <p:spPr>
          <a:xfrm>
            <a:off x="8616115" y="2967304"/>
            <a:ext cx="3547441" cy="1169551"/>
          </a:xfrm>
          <a:prstGeom prst="rect">
            <a:avLst/>
          </a:prstGeom>
          <a:noFill/>
        </p:spPr>
        <p:txBody>
          <a:bodyPr wrap="square">
            <a:spAutoFit/>
          </a:bodyPr>
          <a:lstStyle/>
          <a:p>
            <a:r>
              <a:rPr lang="en-IN" sz="1400" b="1" err="1">
                <a:latin typeface="Arial" panose="020B0604020202020204" pitchFamily="34" charset="0"/>
                <a:cs typeface="Arial" panose="020B0604020202020204" pitchFamily="34" charset="0"/>
              </a:rPr>
              <a:t>Uddipan</a:t>
            </a:r>
            <a:r>
              <a:rPr lang="en-IN" sz="1400" b="1">
                <a:latin typeface="Arial" panose="020B0604020202020204" pitchFamily="34" charset="0"/>
                <a:cs typeface="Arial" panose="020B0604020202020204" pitchFamily="34" charset="0"/>
              </a:rPr>
              <a:t> Basu Bir</a:t>
            </a:r>
          </a:p>
          <a:p>
            <a:r>
              <a:rPr lang="en-IN" sz="1400" b="1">
                <a:latin typeface="Arial" panose="020B0604020202020204" pitchFamily="34" charset="0"/>
                <a:cs typeface="Arial" panose="020B0604020202020204" pitchFamily="34" charset="0"/>
              </a:rPr>
              <a:t>M.Sc. Data Science Student</a:t>
            </a:r>
          </a:p>
          <a:p>
            <a:r>
              <a:rPr lang="en-IN" sz="1400" b="1">
                <a:latin typeface="Arial" panose="020B0604020202020204" pitchFamily="34" charset="0"/>
                <a:cs typeface="Arial" panose="020B0604020202020204" pitchFamily="34" charset="0"/>
              </a:rPr>
              <a:t>FAU Erlangen-N</a:t>
            </a:r>
            <a:r>
              <a:rPr lang="en-IN" sz="1400" b="1" i="0">
                <a:effectLst/>
                <a:latin typeface="Arial" panose="020B0604020202020204" pitchFamily="34" charset="0"/>
                <a:cs typeface="Arial" panose="020B0604020202020204" pitchFamily="34" charset="0"/>
              </a:rPr>
              <a:t>ü</a:t>
            </a:r>
            <a:r>
              <a:rPr lang="en-IN" sz="1400" b="1">
                <a:latin typeface="Arial" panose="020B0604020202020204" pitchFamily="34" charset="0"/>
                <a:cs typeface="Arial" panose="020B0604020202020204" pitchFamily="34" charset="0"/>
              </a:rPr>
              <a:t>rnberg </a:t>
            </a:r>
            <a:endParaRPr lang="en-IN" sz="1400">
              <a:latin typeface="Arial" panose="020B0604020202020204" pitchFamily="34" charset="0"/>
              <a:cs typeface="Arial" panose="020B0604020202020204" pitchFamily="34" charset="0"/>
            </a:endParaRPr>
          </a:p>
          <a:p>
            <a:endParaRPr lang="en-IN" sz="1400">
              <a:latin typeface="Arial" panose="020B0604020202020204" pitchFamily="34" charset="0"/>
              <a:cs typeface="Arial" panose="020B0604020202020204" pitchFamily="34" charset="0"/>
            </a:endParaRPr>
          </a:p>
          <a:p>
            <a:r>
              <a:rPr lang="en-IN" sz="1400">
                <a:cs typeface="Arial" panose="020B0604020202020204" pitchFamily="34" charset="0"/>
                <a:hlinkClick r:id="rId10"/>
              </a:rPr>
              <a:t>uddipan.bir.basu@fau.de</a:t>
            </a:r>
            <a:endParaRPr lang="en-IN" sz="1400">
              <a:cs typeface="Arial" panose="020B0604020202020204" pitchFamily="34" charset="0"/>
            </a:endParaRPr>
          </a:p>
        </p:txBody>
      </p:sp>
      <p:pic>
        <p:nvPicPr>
          <p:cNvPr id="20" name="Picture 19">
            <a:extLst>
              <a:ext uri="{FF2B5EF4-FFF2-40B4-BE49-F238E27FC236}">
                <a16:creationId xmlns:a16="http://schemas.microsoft.com/office/drawing/2014/main" id="{CDEA02F0-E6BE-E1BF-3A94-75438432C0FE}"/>
              </a:ext>
            </a:extLst>
          </p:cNvPr>
          <p:cNvPicPr>
            <a:picLocks noChangeAspect="1"/>
          </p:cNvPicPr>
          <p:nvPr/>
        </p:nvPicPr>
        <p:blipFill rotWithShape="1">
          <a:blip r:embed="rId11">
            <a:extLst>
              <a:ext uri="{28A0092B-C50C-407E-A947-70E740481C1C}">
                <a14:useLocalDpi xmlns:a14="http://schemas.microsoft.com/office/drawing/2010/main" val="0"/>
              </a:ext>
            </a:extLst>
          </a:blip>
          <a:srcRect l="16044" t="-213" r="17856" b="2181"/>
          <a:stretch/>
        </p:blipFill>
        <p:spPr>
          <a:xfrm>
            <a:off x="7123504" y="4625911"/>
            <a:ext cx="1193324" cy="1580565"/>
          </a:xfrm>
          <a:prstGeom prst="rect">
            <a:avLst/>
          </a:prstGeom>
        </p:spPr>
      </p:pic>
      <p:sp>
        <p:nvSpPr>
          <p:cNvPr id="21" name="TextBox 20">
            <a:extLst>
              <a:ext uri="{FF2B5EF4-FFF2-40B4-BE49-F238E27FC236}">
                <a16:creationId xmlns:a16="http://schemas.microsoft.com/office/drawing/2014/main" id="{2A0C70D2-5E22-1CA9-065A-AC9604B11396}"/>
              </a:ext>
            </a:extLst>
          </p:cNvPr>
          <p:cNvSpPr txBox="1"/>
          <p:nvPr/>
        </p:nvSpPr>
        <p:spPr>
          <a:xfrm>
            <a:off x="8616115" y="4917414"/>
            <a:ext cx="3547441" cy="1169551"/>
          </a:xfrm>
          <a:prstGeom prst="rect">
            <a:avLst/>
          </a:prstGeom>
          <a:noFill/>
        </p:spPr>
        <p:txBody>
          <a:bodyPr wrap="square">
            <a:spAutoFit/>
          </a:bodyPr>
          <a:lstStyle/>
          <a:p>
            <a:r>
              <a:rPr lang="en-IN" sz="1400" b="1">
                <a:latin typeface="Arial" panose="020B0604020202020204" pitchFamily="34" charset="0"/>
                <a:cs typeface="Arial" panose="020B0604020202020204" pitchFamily="34" charset="0"/>
              </a:rPr>
              <a:t>Zain Asif</a:t>
            </a:r>
          </a:p>
          <a:p>
            <a:r>
              <a:rPr lang="en-IN" sz="1400" b="1">
                <a:latin typeface="Arial" panose="020B0604020202020204" pitchFamily="34" charset="0"/>
                <a:cs typeface="Arial" panose="020B0604020202020204" pitchFamily="34" charset="0"/>
              </a:rPr>
              <a:t>M.Sc. Data Science Student</a:t>
            </a:r>
          </a:p>
          <a:p>
            <a:r>
              <a:rPr lang="en-IN" sz="1400" b="1">
                <a:latin typeface="Arial" panose="020B0604020202020204" pitchFamily="34" charset="0"/>
                <a:cs typeface="Arial" panose="020B0604020202020204" pitchFamily="34" charset="0"/>
              </a:rPr>
              <a:t>FAU Erlangen-N</a:t>
            </a:r>
            <a:r>
              <a:rPr lang="en-IN" sz="1400" b="1" i="0">
                <a:effectLst/>
                <a:latin typeface="Arial" panose="020B0604020202020204" pitchFamily="34" charset="0"/>
                <a:cs typeface="Arial" panose="020B0604020202020204" pitchFamily="34" charset="0"/>
              </a:rPr>
              <a:t>ü</a:t>
            </a:r>
            <a:r>
              <a:rPr lang="en-IN" sz="1400" b="1">
                <a:latin typeface="Arial" panose="020B0604020202020204" pitchFamily="34" charset="0"/>
                <a:cs typeface="Arial" panose="020B0604020202020204" pitchFamily="34" charset="0"/>
              </a:rPr>
              <a:t>rnberg </a:t>
            </a:r>
            <a:endParaRPr lang="en-IN" sz="1400">
              <a:latin typeface="Arial" panose="020B0604020202020204" pitchFamily="34" charset="0"/>
              <a:cs typeface="Arial" panose="020B0604020202020204" pitchFamily="34" charset="0"/>
            </a:endParaRPr>
          </a:p>
          <a:p>
            <a:endParaRPr lang="en-IN" sz="1400">
              <a:latin typeface="Arial" panose="020B0604020202020204" pitchFamily="34" charset="0"/>
              <a:cs typeface="Arial" panose="020B0604020202020204" pitchFamily="34" charset="0"/>
            </a:endParaRPr>
          </a:p>
          <a:p>
            <a:r>
              <a:rPr lang="en-IN" sz="1400">
                <a:cs typeface="Arial" panose="020B0604020202020204" pitchFamily="34" charset="0"/>
                <a:hlinkClick r:id="rId12"/>
              </a:rPr>
              <a:t>zain.asif@fau.de</a:t>
            </a:r>
            <a:endParaRPr lang="en-IN" sz="1400">
              <a:cs typeface="Arial" panose="020B0604020202020204" pitchFamily="34" charset="0"/>
            </a:endParaRPr>
          </a:p>
        </p:txBody>
      </p:sp>
      <p:sp>
        <p:nvSpPr>
          <p:cNvPr id="22" name="TextBox 21">
            <a:extLst>
              <a:ext uri="{FF2B5EF4-FFF2-40B4-BE49-F238E27FC236}">
                <a16:creationId xmlns:a16="http://schemas.microsoft.com/office/drawing/2014/main" id="{26F3A265-7452-0AB6-19C7-7E6DF1ED2C1A}"/>
              </a:ext>
            </a:extLst>
          </p:cNvPr>
          <p:cNvSpPr txBox="1"/>
          <p:nvPr/>
        </p:nvSpPr>
        <p:spPr>
          <a:xfrm>
            <a:off x="2687465" y="4917414"/>
            <a:ext cx="3547441" cy="1169551"/>
          </a:xfrm>
          <a:prstGeom prst="rect">
            <a:avLst/>
          </a:prstGeom>
          <a:noFill/>
        </p:spPr>
        <p:txBody>
          <a:bodyPr wrap="square">
            <a:spAutoFit/>
          </a:bodyPr>
          <a:lstStyle/>
          <a:p>
            <a:r>
              <a:rPr lang="en-IN" sz="1400" b="1" err="1">
                <a:latin typeface="Arial" panose="020B0604020202020204" pitchFamily="34" charset="0"/>
                <a:cs typeface="Arial" panose="020B0604020202020204" pitchFamily="34" charset="0"/>
              </a:rPr>
              <a:t>Shouvik</a:t>
            </a:r>
            <a:r>
              <a:rPr lang="en-IN" sz="1400" b="1">
                <a:latin typeface="Arial" panose="020B0604020202020204" pitchFamily="34" charset="0"/>
                <a:cs typeface="Arial" panose="020B0604020202020204" pitchFamily="34" charset="0"/>
              </a:rPr>
              <a:t> Chattopadhyay</a:t>
            </a:r>
          </a:p>
          <a:p>
            <a:r>
              <a:rPr lang="en-IN" sz="1400" b="1">
                <a:latin typeface="Arial" panose="020B0604020202020204" pitchFamily="34" charset="0"/>
                <a:cs typeface="Arial" panose="020B0604020202020204" pitchFamily="34" charset="0"/>
              </a:rPr>
              <a:t>M.Sc. Data Science Student</a:t>
            </a:r>
          </a:p>
          <a:p>
            <a:r>
              <a:rPr lang="en-IN" sz="1400" b="1">
                <a:latin typeface="Arial" panose="020B0604020202020204" pitchFamily="34" charset="0"/>
                <a:cs typeface="Arial" panose="020B0604020202020204" pitchFamily="34" charset="0"/>
              </a:rPr>
              <a:t>FAU Erlangen-N</a:t>
            </a:r>
            <a:r>
              <a:rPr lang="en-IN" sz="1400" b="1" i="0">
                <a:effectLst/>
                <a:latin typeface="Arial" panose="020B0604020202020204" pitchFamily="34" charset="0"/>
                <a:cs typeface="Arial" panose="020B0604020202020204" pitchFamily="34" charset="0"/>
              </a:rPr>
              <a:t>ü</a:t>
            </a:r>
            <a:r>
              <a:rPr lang="en-IN" sz="1400" b="1">
                <a:latin typeface="Arial" panose="020B0604020202020204" pitchFamily="34" charset="0"/>
                <a:cs typeface="Arial" panose="020B0604020202020204" pitchFamily="34" charset="0"/>
              </a:rPr>
              <a:t>rnberg </a:t>
            </a:r>
            <a:endParaRPr lang="en-IN" sz="1400">
              <a:latin typeface="Arial" panose="020B0604020202020204" pitchFamily="34" charset="0"/>
              <a:cs typeface="Arial" panose="020B0604020202020204" pitchFamily="34" charset="0"/>
            </a:endParaRPr>
          </a:p>
          <a:p>
            <a:endParaRPr lang="en-IN" sz="1400">
              <a:latin typeface="Arial" panose="020B0604020202020204" pitchFamily="34" charset="0"/>
              <a:cs typeface="Arial" panose="020B0604020202020204" pitchFamily="34" charset="0"/>
            </a:endParaRPr>
          </a:p>
          <a:p>
            <a:r>
              <a:rPr lang="en-IN" sz="1400">
                <a:cs typeface="Arial" panose="020B0604020202020204" pitchFamily="34" charset="0"/>
                <a:hlinkClick r:id="rId13"/>
              </a:rPr>
              <a:t>shouvik.chattopadhyay@fau.de </a:t>
            </a:r>
            <a:endParaRPr lang="en-IN" sz="1400">
              <a:cs typeface="Arial" panose="020B0604020202020204" pitchFamily="34" charset="0"/>
            </a:endParaRPr>
          </a:p>
        </p:txBody>
      </p:sp>
      <p:pic>
        <p:nvPicPr>
          <p:cNvPr id="24" name="Picture 23">
            <a:extLst>
              <a:ext uri="{FF2B5EF4-FFF2-40B4-BE49-F238E27FC236}">
                <a16:creationId xmlns:a16="http://schemas.microsoft.com/office/drawing/2014/main" id="{F1A471DD-7F23-671F-C32E-706987535AD8}"/>
              </a:ext>
            </a:extLst>
          </p:cNvPr>
          <p:cNvPicPr>
            <a:picLocks noChangeAspect="1"/>
          </p:cNvPicPr>
          <p:nvPr/>
        </p:nvPicPr>
        <p:blipFill>
          <a:blip r:embed="rId14"/>
          <a:stretch>
            <a:fillRect/>
          </a:stretch>
        </p:blipFill>
        <p:spPr>
          <a:xfrm>
            <a:off x="1160039" y="4625911"/>
            <a:ext cx="1193325" cy="1628445"/>
          </a:xfrm>
          <a:prstGeom prst="rect">
            <a:avLst/>
          </a:prstGeom>
        </p:spPr>
      </p:pic>
      <p:pic>
        <p:nvPicPr>
          <p:cNvPr id="8" name="Picture 7">
            <a:extLst>
              <a:ext uri="{FF2B5EF4-FFF2-40B4-BE49-F238E27FC236}">
                <a16:creationId xmlns:a16="http://schemas.microsoft.com/office/drawing/2014/main" id="{F9933A70-124C-E36C-DE89-DC15D881A827}"/>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10" name="TextBox 9">
            <a:extLst>
              <a:ext uri="{FF2B5EF4-FFF2-40B4-BE49-F238E27FC236}">
                <a16:creationId xmlns:a16="http://schemas.microsoft.com/office/drawing/2014/main" id="{CC96BC21-F0E2-9D52-7F2F-E627879F7967}"/>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pic>
        <p:nvPicPr>
          <p:cNvPr id="23" name="Picture 22">
            <a:extLst>
              <a:ext uri="{FF2B5EF4-FFF2-40B4-BE49-F238E27FC236}">
                <a16:creationId xmlns:a16="http://schemas.microsoft.com/office/drawing/2014/main" id="{B37EC210-F293-1DF7-6873-849EC230D2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spTree>
    <p:extLst>
      <p:ext uri="{BB962C8B-B14F-4D97-AF65-F5344CB8AC3E}">
        <p14:creationId xmlns:p14="http://schemas.microsoft.com/office/powerpoint/2010/main" val="52702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B4A2E-7C71-9151-CC78-85D1F7EE92FD}"/>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77A433-5DCF-FD74-D377-4F649836A7E8}"/>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FFE61F4-15A8-E714-328C-BFA89EBD62D1}"/>
              </a:ext>
            </a:extLst>
          </p:cNvPr>
          <p:cNvSpPr txBox="1">
            <a:spLocks/>
          </p:cNvSpPr>
          <p:nvPr/>
        </p:nvSpPr>
        <p:spPr>
          <a:xfrm>
            <a:off x="412953" y="224997"/>
            <a:ext cx="5044264" cy="42739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1</a:t>
            </a:r>
          </a:p>
        </p:txBody>
      </p:sp>
      <p:pic>
        <p:nvPicPr>
          <p:cNvPr id="5" name="Picture 4">
            <a:extLst>
              <a:ext uri="{FF2B5EF4-FFF2-40B4-BE49-F238E27FC236}">
                <a16:creationId xmlns:a16="http://schemas.microsoft.com/office/drawing/2014/main" id="{6BE74E61-CA6D-5FE9-E230-5B0E17F0F42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0647506B-1732-9927-E2B1-3ED71FDE246D}"/>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CB85DB3-BB81-5639-351E-6C72D5E35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2CF2CDAC-8244-1535-A26B-D54F84B298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6B6F9F80-F92B-BE42-7CA6-067A69C26E73}"/>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E96D8244-DE9C-9522-5767-0054AC063DF8}"/>
              </a:ext>
            </a:extLst>
          </p:cNvPr>
          <p:cNvSpPr txBox="1"/>
          <p:nvPr/>
        </p:nvSpPr>
        <p:spPr>
          <a:xfrm>
            <a:off x="603114" y="1535211"/>
            <a:ext cx="5628215" cy="4708981"/>
          </a:xfrm>
          <a:prstGeom prst="rect">
            <a:avLst/>
          </a:prstGeom>
          <a:noFill/>
        </p:spPr>
        <p:txBody>
          <a:bodyPr wrap="square" lIns="91440" tIns="45720" rIns="91440" bIns="45720" rtlCol="0" anchor="t">
            <a:spAutoFit/>
          </a:bodyPr>
          <a:lstStyle/>
          <a:p>
            <a:pPr algn="just"/>
            <a:r>
              <a:rPr lang="en-US" sz="1400" b="0" i="0">
                <a:effectLst/>
                <a:latin typeface="Arial"/>
                <a:cs typeface="Arial"/>
              </a:rPr>
              <a:t>Goal: To understand the mathematical relation between main extruder sensor parameters.</a:t>
            </a:r>
            <a:endParaRPr lang="en-US" sz="1600" b="1" i="0">
              <a:effectLst/>
              <a:latin typeface="Arial" panose="020B0604020202020204" pitchFamily="34" charset="0"/>
              <a:cs typeface="Arial" panose="020B0604020202020204" pitchFamily="34" charset="0"/>
            </a:endParaRPr>
          </a:p>
          <a:p>
            <a:pPr algn="l"/>
            <a:endParaRPr lang="en-IN" b="0" i="0">
              <a:effectLst/>
              <a:latin typeface="Arial" panose="020B0604020202020204" pitchFamily="34" charset="0"/>
              <a:cs typeface="Arial" panose="020B0604020202020204" pitchFamily="34" charset="0"/>
            </a:endParaRPr>
          </a:p>
          <a:p>
            <a:pPr algn="l"/>
            <a:r>
              <a:rPr lang="en-US" sz="1600" b="1" i="0">
                <a:effectLst/>
                <a:latin typeface="Arial"/>
                <a:cs typeface="Arial"/>
              </a:rPr>
              <a:t>Features and Target</a:t>
            </a:r>
          </a:p>
          <a:p>
            <a:pPr algn="l"/>
            <a:endParaRPr lang="en-US" b="1">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0" i="0">
                <a:effectLst/>
                <a:latin typeface="Arial"/>
                <a:cs typeface="Arial"/>
              </a:rPr>
              <a:t>Parameters under consideration : In</a:t>
            </a:r>
            <a:r>
              <a:rPr lang="en-US" sz="1400">
                <a:latin typeface="Arial"/>
                <a:cs typeface="Arial"/>
              </a:rPr>
              <a:t>put Throughput, Funnel Active</a:t>
            </a:r>
            <a:r>
              <a:rPr lang="en-US" sz="1400" b="0" i="0">
                <a:effectLst/>
                <a:latin typeface="Arial"/>
                <a:cs typeface="Arial"/>
              </a:rPr>
              <a:t>, Melt Temperature, Screw Load, Scre</a:t>
            </a:r>
            <a:r>
              <a:rPr lang="en-US" sz="1400">
                <a:latin typeface="Arial"/>
                <a:cs typeface="Arial"/>
              </a:rPr>
              <a:t>w Rotation Speed</a:t>
            </a:r>
            <a:r>
              <a:rPr lang="en-US" sz="1400" b="0" i="0">
                <a:effectLst/>
                <a:latin typeface="Arial"/>
                <a:cs typeface="Arial"/>
              </a:rPr>
              <a:t>, Vacuum.</a:t>
            </a:r>
          </a:p>
          <a:p>
            <a:pPr marL="285750" indent="-285750">
              <a:buFont typeface="Arial" panose="020B0604020202020204" pitchFamily="34" charset="0"/>
              <a:buChar char="•"/>
            </a:pPr>
            <a:endParaRPr lang="en-US" sz="1400">
              <a:latin typeface="Arial"/>
              <a:cs typeface="Arial"/>
            </a:endParaRPr>
          </a:p>
          <a:p>
            <a:pPr marL="285750" indent="-285750">
              <a:buFont typeface="Arial" panose="020B0604020202020204" pitchFamily="34" charset="0"/>
              <a:buChar char="•"/>
            </a:pPr>
            <a:r>
              <a:rPr lang="en-US" sz="1400" b="0" i="0">
                <a:effectLst/>
                <a:latin typeface="Arial"/>
                <a:cs typeface="Arial"/>
              </a:rPr>
              <a:t>Target variable for prediction : </a:t>
            </a:r>
            <a:r>
              <a:rPr lang="en-US" sz="1400">
                <a:latin typeface="Arial"/>
                <a:cs typeface="Arial"/>
              </a:rPr>
              <a:t>Melt Temperature &amp; Pressure. </a:t>
            </a:r>
            <a:endParaRPr lang="en-US" sz="1400" b="0" i="0">
              <a:effectLst/>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endParaRPr lang="en-IN"/>
          </a:p>
          <a:p>
            <a:pPr lvl="0"/>
            <a:r>
              <a:rPr lang="en-US" sz="1600" b="1" i="0">
                <a:effectLst/>
                <a:latin typeface="Arial"/>
                <a:cs typeface="Arial"/>
              </a:rPr>
              <a:t>Model and Approach: Neural Network, but why?</a:t>
            </a:r>
          </a:p>
          <a:p>
            <a:pPr lvl="0"/>
            <a:endParaRPr lang="en-US" b="1">
              <a:latin typeface="Arial" panose="020B0604020202020204" pitchFamily="34" charset="0"/>
              <a:cs typeface="Arial" panose="020B0604020202020204" pitchFamily="34" charset="0"/>
            </a:endParaRPr>
          </a:p>
          <a:p>
            <a:pPr marL="285750" lvl="0" indent="-285750" algn="just">
              <a:buFont typeface="Arial" panose="020B0604020202020204" pitchFamily="34" charset="0"/>
              <a:buChar char="•"/>
            </a:pPr>
            <a:r>
              <a:rPr lang="en-US" sz="1400" i="0">
                <a:effectLst/>
                <a:latin typeface="Arial"/>
                <a:cs typeface="Arial"/>
              </a:rPr>
              <a:t>Neural networks are adept at capturing and modeling the intricate nonlinear relationships inherent in polymer extrusion processes.</a:t>
            </a:r>
          </a:p>
          <a:p>
            <a:pPr marL="285750" lvl="0" indent="-285750" algn="just">
              <a:buFont typeface="Arial" panose="020B0604020202020204" pitchFamily="34" charset="0"/>
              <a:buChar char="•"/>
            </a:pPr>
            <a:endParaRPr lang="en-US" sz="1400" i="0">
              <a:effectLst/>
              <a:latin typeface="Arial" panose="020B0604020202020204" pitchFamily="34" charset="0"/>
              <a:cs typeface="Arial" panose="020B0604020202020204" pitchFamily="34" charset="0"/>
            </a:endParaRPr>
          </a:p>
          <a:p>
            <a:pPr marL="285750" lvl="0" indent="-285750" algn="just">
              <a:buFont typeface="Arial" panose="020B0604020202020204" pitchFamily="34" charset="0"/>
              <a:buChar char="•"/>
            </a:pPr>
            <a:r>
              <a:rPr lang="en-US" sz="1400" i="0">
                <a:effectLst/>
                <a:latin typeface="Arial"/>
                <a:cs typeface="Arial"/>
              </a:rPr>
              <a:t>Main extruder portion data is highly complex and non-linear in nature so that regular linear/ridge/lasso is not a good fit for this scenario. So in order to increase the model accuracy neural net is a good choice.</a:t>
            </a:r>
          </a:p>
        </p:txBody>
      </p:sp>
      <p:pic>
        <p:nvPicPr>
          <p:cNvPr id="8" name="Picture 7">
            <a:extLst>
              <a:ext uri="{FF2B5EF4-FFF2-40B4-BE49-F238E27FC236}">
                <a16:creationId xmlns:a16="http://schemas.microsoft.com/office/drawing/2014/main" id="{93FCA188-0C30-531B-C4FB-E9AECE2B5245}"/>
              </a:ext>
            </a:extLst>
          </p:cNvPr>
          <p:cNvPicPr>
            <a:picLocks noChangeAspect="1"/>
          </p:cNvPicPr>
          <p:nvPr/>
        </p:nvPicPr>
        <p:blipFill>
          <a:blip r:embed="rId6"/>
          <a:stretch>
            <a:fillRect/>
          </a:stretch>
        </p:blipFill>
        <p:spPr>
          <a:xfrm>
            <a:off x="6477000" y="1719543"/>
            <a:ext cx="5210735" cy="3956798"/>
          </a:xfrm>
          <a:prstGeom prst="rect">
            <a:avLst/>
          </a:prstGeom>
        </p:spPr>
      </p:pic>
      <p:sp>
        <p:nvSpPr>
          <p:cNvPr id="9" name="TextBox 8">
            <a:extLst>
              <a:ext uri="{FF2B5EF4-FFF2-40B4-BE49-F238E27FC236}">
                <a16:creationId xmlns:a16="http://schemas.microsoft.com/office/drawing/2014/main" id="{196491D7-380B-527B-4ED1-CEC4008FFF87}"/>
              </a:ext>
            </a:extLst>
          </p:cNvPr>
          <p:cNvSpPr txBox="1"/>
          <p:nvPr/>
        </p:nvSpPr>
        <p:spPr>
          <a:xfrm>
            <a:off x="600635" y="981635"/>
            <a:ext cx="11259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Segoe UI"/>
              </a:rPr>
              <a:t>Objective: Optimizing Main extruder parameters Coefficients for Precise Throughput Prediction</a:t>
            </a:r>
            <a:r>
              <a:rPr lang="en-US" sz="1600">
                <a:latin typeface="Arial"/>
                <a:cs typeface="Segoe UI"/>
              </a:rPr>
              <a:t>​</a:t>
            </a:r>
          </a:p>
        </p:txBody>
      </p:sp>
      <p:sp>
        <p:nvSpPr>
          <p:cNvPr id="10" name="TextBox 9">
            <a:extLst>
              <a:ext uri="{FF2B5EF4-FFF2-40B4-BE49-F238E27FC236}">
                <a16:creationId xmlns:a16="http://schemas.microsoft.com/office/drawing/2014/main" id="{38249939-CCB0-94F8-6273-823E9B2485CF}"/>
              </a:ext>
            </a:extLst>
          </p:cNvPr>
          <p:cNvSpPr txBox="1"/>
          <p:nvPr/>
        </p:nvSpPr>
        <p:spPr>
          <a:xfrm>
            <a:off x="7937431" y="5817482"/>
            <a:ext cx="2280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a:cs typeface="Calibri"/>
              </a:rPr>
              <a:t>Figure only for representation</a:t>
            </a:r>
            <a:endParaRPr lang="en-US" sz="1200">
              <a:latin typeface="Aptos"/>
            </a:endParaRPr>
          </a:p>
        </p:txBody>
      </p:sp>
    </p:spTree>
    <p:extLst>
      <p:ext uri="{BB962C8B-B14F-4D97-AF65-F5344CB8AC3E}">
        <p14:creationId xmlns:p14="http://schemas.microsoft.com/office/powerpoint/2010/main" val="140447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FA470-10D5-EE9F-B899-A27F52054B3B}"/>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0AEAC23-45A6-AAD9-3162-9690A149D285}"/>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C625CF25-E5EC-13B4-489E-569C3E61E492}"/>
              </a:ext>
            </a:extLst>
          </p:cNvPr>
          <p:cNvSpPr txBox="1">
            <a:spLocks/>
          </p:cNvSpPr>
          <p:nvPr/>
        </p:nvSpPr>
        <p:spPr>
          <a:xfrm>
            <a:off x="412953" y="224997"/>
            <a:ext cx="5044264" cy="42739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1</a:t>
            </a:r>
          </a:p>
        </p:txBody>
      </p:sp>
      <p:pic>
        <p:nvPicPr>
          <p:cNvPr id="5" name="Picture 4">
            <a:extLst>
              <a:ext uri="{FF2B5EF4-FFF2-40B4-BE49-F238E27FC236}">
                <a16:creationId xmlns:a16="http://schemas.microsoft.com/office/drawing/2014/main" id="{36D4E923-9882-054E-5E41-8445BE693C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DF9EF683-7EF6-9218-185A-6BBBF946BBB5}"/>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2ADC669-CFE3-7B4C-D053-DE009065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2166DE5B-5FB7-8271-3E97-B6301C09D9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F0B9EC7E-B7E0-DDF3-AF1D-121CEBA28325}"/>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10446FD7-EA4B-B27C-BA3F-35D146BC4594}"/>
              </a:ext>
            </a:extLst>
          </p:cNvPr>
          <p:cNvSpPr txBox="1"/>
          <p:nvPr/>
        </p:nvSpPr>
        <p:spPr>
          <a:xfrm>
            <a:off x="600635" y="981635"/>
            <a:ext cx="11259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Segoe UI"/>
              </a:rPr>
              <a:t>Neural Network Architecture</a:t>
            </a:r>
          </a:p>
        </p:txBody>
      </p:sp>
      <p:graphicFrame>
        <p:nvGraphicFramePr>
          <p:cNvPr id="14" name="Diagram 13">
            <a:extLst>
              <a:ext uri="{FF2B5EF4-FFF2-40B4-BE49-F238E27FC236}">
                <a16:creationId xmlns:a16="http://schemas.microsoft.com/office/drawing/2014/main" id="{A9279028-BEE3-D401-4FD9-D840B5E953E1}"/>
              </a:ext>
            </a:extLst>
          </p:cNvPr>
          <p:cNvGraphicFramePr/>
          <p:nvPr>
            <p:extLst>
              <p:ext uri="{D42A27DB-BD31-4B8C-83A1-F6EECF244321}">
                <p14:modId xmlns:p14="http://schemas.microsoft.com/office/powerpoint/2010/main" val="1460202772"/>
              </p:ext>
            </p:extLst>
          </p:nvPr>
        </p:nvGraphicFramePr>
        <p:xfrm>
          <a:off x="2031998" y="1534262"/>
          <a:ext cx="8128000" cy="1946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Oval 2">
            <a:extLst>
              <a:ext uri="{FF2B5EF4-FFF2-40B4-BE49-F238E27FC236}">
                <a16:creationId xmlns:a16="http://schemas.microsoft.com/office/drawing/2014/main" id="{5932993F-EBCE-44C9-5542-33FEE656C451}"/>
              </a:ext>
            </a:extLst>
          </p:cNvPr>
          <p:cNvSpPr/>
          <p:nvPr/>
        </p:nvSpPr>
        <p:spPr>
          <a:xfrm>
            <a:off x="3578942" y="2832962"/>
            <a:ext cx="1455174" cy="126836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128 Neurons</a:t>
            </a:r>
          </a:p>
        </p:txBody>
      </p:sp>
      <p:sp>
        <p:nvSpPr>
          <p:cNvPr id="8" name="Oval 7">
            <a:extLst>
              <a:ext uri="{FF2B5EF4-FFF2-40B4-BE49-F238E27FC236}">
                <a16:creationId xmlns:a16="http://schemas.microsoft.com/office/drawing/2014/main" id="{090579DA-E8AE-AA5C-1921-2C8045CD8562}"/>
              </a:ext>
            </a:extLst>
          </p:cNvPr>
          <p:cNvSpPr/>
          <p:nvPr/>
        </p:nvSpPr>
        <p:spPr>
          <a:xfrm>
            <a:off x="5368411" y="3304493"/>
            <a:ext cx="1455174" cy="126836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64 Neurons</a:t>
            </a:r>
          </a:p>
        </p:txBody>
      </p:sp>
      <p:sp>
        <p:nvSpPr>
          <p:cNvPr id="10" name="Oval 9">
            <a:extLst>
              <a:ext uri="{FF2B5EF4-FFF2-40B4-BE49-F238E27FC236}">
                <a16:creationId xmlns:a16="http://schemas.microsoft.com/office/drawing/2014/main" id="{182CD81A-3953-3EA4-007C-A1E5B6BD8CDF}"/>
              </a:ext>
            </a:extLst>
          </p:cNvPr>
          <p:cNvSpPr/>
          <p:nvPr/>
        </p:nvSpPr>
        <p:spPr>
          <a:xfrm>
            <a:off x="7157880" y="2832962"/>
            <a:ext cx="1455174" cy="126836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32 Neurons</a:t>
            </a:r>
          </a:p>
        </p:txBody>
      </p:sp>
      <p:cxnSp>
        <p:nvCxnSpPr>
          <p:cNvPr id="15" name="Straight Arrow Connector 14">
            <a:extLst>
              <a:ext uri="{FF2B5EF4-FFF2-40B4-BE49-F238E27FC236}">
                <a16:creationId xmlns:a16="http://schemas.microsoft.com/office/drawing/2014/main" id="{3C7E06EB-4483-94FA-F76C-E52CD128FCF3}"/>
              </a:ext>
            </a:extLst>
          </p:cNvPr>
          <p:cNvCxnSpPr>
            <a:cxnSpLocks/>
          </p:cNvCxnSpPr>
          <p:nvPr/>
        </p:nvCxnSpPr>
        <p:spPr>
          <a:xfrm flipH="1">
            <a:off x="4273851" y="2396106"/>
            <a:ext cx="64922" cy="34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F2A76DD-DB22-8F53-8337-09D49E8A02AF}"/>
              </a:ext>
            </a:extLst>
          </p:cNvPr>
          <p:cNvCxnSpPr>
            <a:cxnSpLocks/>
          </p:cNvCxnSpPr>
          <p:nvPr/>
        </p:nvCxnSpPr>
        <p:spPr>
          <a:xfrm>
            <a:off x="6095998" y="2296782"/>
            <a:ext cx="0" cy="936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02DE4A-C264-9682-A813-7EE140EAE351}"/>
              </a:ext>
            </a:extLst>
          </p:cNvPr>
          <p:cNvCxnSpPr>
            <a:cxnSpLocks/>
          </p:cNvCxnSpPr>
          <p:nvPr/>
        </p:nvCxnSpPr>
        <p:spPr>
          <a:xfrm>
            <a:off x="7874259" y="2454886"/>
            <a:ext cx="36805" cy="29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556E0F-6B5E-D466-CD00-DD6900140279}"/>
              </a:ext>
            </a:extLst>
          </p:cNvPr>
          <p:cNvSpPr txBox="1"/>
          <p:nvPr/>
        </p:nvSpPr>
        <p:spPr>
          <a:xfrm>
            <a:off x="1376517" y="4993073"/>
            <a:ext cx="9950245" cy="1169551"/>
          </a:xfrm>
          <a:prstGeom prst="rect">
            <a:avLst/>
          </a:prstGeom>
          <a:noFill/>
        </p:spPr>
        <p:txBody>
          <a:bodyPr wrap="square" rtlCol="0">
            <a:spAutoFit/>
          </a:bodyPr>
          <a:lstStyle/>
          <a:p>
            <a:pPr marL="285750" indent="-285750">
              <a:buFont typeface="Arial" panose="020B0604020202020204" pitchFamily="34" charset="0"/>
              <a:buChar char="•"/>
            </a:pPr>
            <a:r>
              <a:rPr lang="en-IN" sz="1400">
                <a:latin typeface="Arial" panose="020B0604020202020204" pitchFamily="34" charset="0"/>
                <a:cs typeface="Arial" panose="020B0604020202020204" pitchFamily="34" charset="0"/>
              </a:rPr>
              <a:t>We have passed the main extruder features to the input layer and then output is passed through the following consecutive hidden layers and finally output layer is responsible for the desired prediction. </a:t>
            </a:r>
          </a:p>
          <a:p>
            <a:pPr marL="285750" indent="-285750">
              <a:buFont typeface="Arial" panose="020B0604020202020204" pitchFamily="34" charset="0"/>
              <a:buChar char="•"/>
            </a:pPr>
            <a:endParaRPr lang="en-IN"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a:latin typeface="Arial" panose="020B0604020202020204" pitchFamily="34" charset="0"/>
                <a:cs typeface="Arial" panose="020B0604020202020204" pitchFamily="34" charset="0"/>
              </a:rPr>
              <a:t>As we proceed through the hidden layers our model learns more abstract features gradually leading to a trustworthy accurate output.</a:t>
            </a:r>
          </a:p>
        </p:txBody>
      </p:sp>
    </p:spTree>
    <p:extLst>
      <p:ext uri="{BB962C8B-B14F-4D97-AF65-F5344CB8AC3E}">
        <p14:creationId xmlns:p14="http://schemas.microsoft.com/office/powerpoint/2010/main" val="414531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FA470-10D5-EE9F-B899-A27F52054B3B}"/>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0AEAC23-45A6-AAD9-3162-9690A149D285}"/>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C625CF25-E5EC-13B4-489E-569C3E61E492}"/>
              </a:ext>
            </a:extLst>
          </p:cNvPr>
          <p:cNvSpPr txBox="1">
            <a:spLocks/>
          </p:cNvSpPr>
          <p:nvPr/>
        </p:nvSpPr>
        <p:spPr>
          <a:xfrm>
            <a:off x="412953" y="224997"/>
            <a:ext cx="5044264" cy="42739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1</a:t>
            </a:r>
          </a:p>
        </p:txBody>
      </p:sp>
      <p:pic>
        <p:nvPicPr>
          <p:cNvPr id="5" name="Picture 4">
            <a:extLst>
              <a:ext uri="{FF2B5EF4-FFF2-40B4-BE49-F238E27FC236}">
                <a16:creationId xmlns:a16="http://schemas.microsoft.com/office/drawing/2014/main" id="{36D4E923-9882-054E-5E41-8445BE693C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DF9EF683-7EF6-9218-185A-6BBBF946BBB5}"/>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2ADC669-CFE3-7B4C-D053-DE009065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2166DE5B-5FB7-8271-3E97-B6301C09D9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F0B9EC7E-B7E0-DDF3-AF1D-121CEBA28325}"/>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10446FD7-EA4B-B27C-BA3F-35D146BC4594}"/>
              </a:ext>
            </a:extLst>
          </p:cNvPr>
          <p:cNvSpPr txBox="1"/>
          <p:nvPr/>
        </p:nvSpPr>
        <p:spPr>
          <a:xfrm>
            <a:off x="600635" y="981635"/>
            <a:ext cx="11259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Arial"/>
                <a:cs typeface="Segoe UI"/>
              </a:rPr>
              <a:t>Neural Network Training Visualization :</a:t>
            </a:r>
          </a:p>
        </p:txBody>
      </p:sp>
      <p:pic>
        <p:nvPicPr>
          <p:cNvPr id="27" name="Picture 26">
            <a:extLst>
              <a:ext uri="{FF2B5EF4-FFF2-40B4-BE49-F238E27FC236}">
                <a16:creationId xmlns:a16="http://schemas.microsoft.com/office/drawing/2014/main" id="{C2178554-8525-74DD-B0D9-D10B927DDE1A}"/>
              </a:ext>
            </a:extLst>
          </p:cNvPr>
          <p:cNvPicPr>
            <a:picLocks noChangeAspect="1"/>
          </p:cNvPicPr>
          <p:nvPr/>
        </p:nvPicPr>
        <p:blipFill>
          <a:blip r:embed="rId6"/>
          <a:stretch>
            <a:fillRect/>
          </a:stretch>
        </p:blipFill>
        <p:spPr>
          <a:xfrm>
            <a:off x="6223749" y="1789019"/>
            <a:ext cx="5067299" cy="3291168"/>
          </a:xfrm>
          <a:prstGeom prst="rect">
            <a:avLst/>
          </a:prstGeom>
        </p:spPr>
      </p:pic>
      <p:pic>
        <p:nvPicPr>
          <p:cNvPr id="28" name="Picture 27" descr="A graph of a number of people&#10;&#10;Description automatically generated">
            <a:extLst>
              <a:ext uri="{FF2B5EF4-FFF2-40B4-BE49-F238E27FC236}">
                <a16:creationId xmlns:a16="http://schemas.microsoft.com/office/drawing/2014/main" id="{9D2323CE-956B-23D8-F8CA-E96CEE4DE0BA}"/>
              </a:ext>
            </a:extLst>
          </p:cNvPr>
          <p:cNvPicPr>
            <a:picLocks noChangeAspect="1"/>
          </p:cNvPicPr>
          <p:nvPr/>
        </p:nvPicPr>
        <p:blipFill>
          <a:blip r:embed="rId7"/>
          <a:stretch>
            <a:fillRect/>
          </a:stretch>
        </p:blipFill>
        <p:spPr>
          <a:xfrm>
            <a:off x="463924" y="1789019"/>
            <a:ext cx="4932829" cy="3291167"/>
          </a:xfrm>
          <a:prstGeom prst="rect">
            <a:avLst/>
          </a:prstGeom>
        </p:spPr>
      </p:pic>
      <p:sp>
        <p:nvSpPr>
          <p:cNvPr id="30" name="TextBox 29">
            <a:extLst>
              <a:ext uri="{FF2B5EF4-FFF2-40B4-BE49-F238E27FC236}">
                <a16:creationId xmlns:a16="http://schemas.microsoft.com/office/drawing/2014/main" id="{1D997B64-0EF2-4E5C-E939-9BAFEAAD7898}"/>
              </a:ext>
            </a:extLst>
          </p:cNvPr>
          <p:cNvSpPr txBox="1"/>
          <p:nvPr/>
        </p:nvSpPr>
        <p:spPr>
          <a:xfrm>
            <a:off x="1513365" y="5218797"/>
            <a:ext cx="36879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a:cs typeface="Calibri"/>
              </a:rPr>
              <a:t>Loss curve for temperature as target column</a:t>
            </a:r>
            <a:endParaRPr lang="en-US" sz="1400" dirty="0">
              <a:latin typeface="Arial"/>
              <a:cs typeface="Arial"/>
            </a:endParaRPr>
          </a:p>
        </p:txBody>
      </p:sp>
      <p:sp>
        <p:nvSpPr>
          <p:cNvPr id="31" name="TextBox 30">
            <a:extLst>
              <a:ext uri="{FF2B5EF4-FFF2-40B4-BE49-F238E27FC236}">
                <a16:creationId xmlns:a16="http://schemas.microsoft.com/office/drawing/2014/main" id="{04B87CF7-21FB-E157-9966-D90F8DA76715}"/>
              </a:ext>
            </a:extLst>
          </p:cNvPr>
          <p:cNvSpPr txBox="1"/>
          <p:nvPr/>
        </p:nvSpPr>
        <p:spPr>
          <a:xfrm>
            <a:off x="7408816" y="5219443"/>
            <a:ext cx="35401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a:cs typeface="Calibri"/>
              </a:rPr>
              <a:t>Loss curve for pressure as target column</a:t>
            </a:r>
            <a:endParaRPr lang="en-US" sz="1400" dirty="0">
              <a:latin typeface="Arial"/>
              <a:cs typeface="Arial"/>
            </a:endParaRPr>
          </a:p>
        </p:txBody>
      </p:sp>
    </p:spTree>
    <p:extLst>
      <p:ext uri="{BB962C8B-B14F-4D97-AF65-F5344CB8AC3E}">
        <p14:creationId xmlns:p14="http://schemas.microsoft.com/office/powerpoint/2010/main" val="3497641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4680-B5A7-9621-F16A-198BA8C386C8}"/>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257C61-E195-2390-1220-838675DB4E47}"/>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8D0F6C9-7491-C365-8143-3724FE0F3B99}"/>
              </a:ext>
            </a:extLst>
          </p:cNvPr>
          <p:cNvSpPr txBox="1">
            <a:spLocks/>
          </p:cNvSpPr>
          <p:nvPr/>
        </p:nvSpPr>
        <p:spPr>
          <a:xfrm>
            <a:off x="412952" y="224997"/>
            <a:ext cx="8192567" cy="4273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WHAT IF ANALYSIS FOR MODEL 1</a:t>
            </a:r>
          </a:p>
        </p:txBody>
      </p:sp>
      <p:pic>
        <p:nvPicPr>
          <p:cNvPr id="5" name="Picture 4">
            <a:extLst>
              <a:ext uri="{FF2B5EF4-FFF2-40B4-BE49-F238E27FC236}">
                <a16:creationId xmlns:a16="http://schemas.microsoft.com/office/drawing/2014/main" id="{5F277388-11FE-4E74-CB07-33E7BDACAD2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53EFE5F8-8FCA-ED84-D0C2-D197DEB29CB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6AF46C2-51FE-D53C-AF84-AEFFB031E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19674E1F-BBEF-B7E8-8982-7781DDA0EE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D39EA23C-3E3C-4D75-5B91-1334F3A2F925}"/>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hought Bubble: Cloud 2">
            <a:extLst>
              <a:ext uri="{FF2B5EF4-FFF2-40B4-BE49-F238E27FC236}">
                <a16:creationId xmlns:a16="http://schemas.microsoft.com/office/drawing/2014/main" id="{6800853C-A83C-BCDE-13E3-BC6164D5C7B0}"/>
              </a:ext>
            </a:extLst>
          </p:cNvPr>
          <p:cNvSpPr/>
          <p:nvPr/>
        </p:nvSpPr>
        <p:spPr>
          <a:xfrm>
            <a:off x="2461204" y="1401761"/>
            <a:ext cx="3261649" cy="2002647"/>
          </a:xfrm>
          <a:prstGeom prst="cloudCallout">
            <a:avLst>
              <a:gd name="adj1" fmla="val 79060"/>
              <a:gd name="adj2" fmla="val 5677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7" name="TextBox 6">
            <a:extLst>
              <a:ext uri="{FF2B5EF4-FFF2-40B4-BE49-F238E27FC236}">
                <a16:creationId xmlns:a16="http://schemas.microsoft.com/office/drawing/2014/main" id="{7DF39B29-8741-4284-38EC-D6B65F6BB04B}"/>
              </a:ext>
            </a:extLst>
          </p:cNvPr>
          <p:cNvSpPr txBox="1"/>
          <p:nvPr/>
        </p:nvSpPr>
        <p:spPr>
          <a:xfrm>
            <a:off x="2993834" y="1866334"/>
            <a:ext cx="2053026" cy="1092607"/>
          </a:xfrm>
          <a:prstGeom prst="rect">
            <a:avLst/>
          </a:prstGeom>
          <a:noFill/>
        </p:spPr>
        <p:txBody>
          <a:bodyPr wrap="square" lIns="91440" tIns="45720" rIns="91440" bIns="45720" rtlCol="0" anchor="t">
            <a:spAutoFit/>
          </a:bodyPr>
          <a:lstStyle/>
          <a:p>
            <a:pPr algn="ctr"/>
            <a:r>
              <a:rPr lang="en-IN" sz="1300" b="1">
                <a:latin typeface="Arial"/>
                <a:cs typeface="Arial"/>
              </a:rPr>
              <a:t>What if we increase the Screw Rotation Speed by 5%, how will the Melt Pressure be affected?</a:t>
            </a:r>
          </a:p>
        </p:txBody>
      </p:sp>
      <p:sp>
        <p:nvSpPr>
          <p:cNvPr id="15" name="TextBox 14">
            <a:extLst>
              <a:ext uri="{FF2B5EF4-FFF2-40B4-BE49-F238E27FC236}">
                <a16:creationId xmlns:a16="http://schemas.microsoft.com/office/drawing/2014/main" id="{CBFE2997-C39E-6E34-CEC9-41495173967D}"/>
              </a:ext>
            </a:extLst>
          </p:cNvPr>
          <p:cNvSpPr txBox="1"/>
          <p:nvPr/>
        </p:nvSpPr>
        <p:spPr>
          <a:xfrm>
            <a:off x="1386775" y="4424854"/>
            <a:ext cx="5549664" cy="1292662"/>
          </a:xfrm>
          <a:prstGeom prst="rect">
            <a:avLst/>
          </a:prstGeom>
          <a:noFill/>
        </p:spPr>
        <p:txBody>
          <a:bodyPr wrap="square" lIns="91440" tIns="45720" rIns="91440" bIns="45720" rtlCol="0" anchor="t">
            <a:spAutoFit/>
          </a:bodyPr>
          <a:lstStyle/>
          <a:p>
            <a:r>
              <a:rPr lang="en-US" sz="1400" b="1" i="0">
                <a:effectLst/>
                <a:latin typeface="Arial"/>
                <a:cs typeface="Arial"/>
              </a:rPr>
              <a:t>Result:</a:t>
            </a:r>
            <a:r>
              <a:rPr lang="en-US" sz="1400">
                <a:latin typeface="Arial"/>
                <a:cs typeface="Arial"/>
              </a:rPr>
              <a:t> </a:t>
            </a:r>
            <a:r>
              <a:rPr lang="en-US" sz="1400" b="0" i="0">
                <a:effectLst/>
                <a:latin typeface="Arial"/>
                <a:cs typeface="Arial"/>
              </a:rPr>
              <a:t>Observing a </a:t>
            </a:r>
            <a:r>
              <a:rPr lang="en-US" sz="1400">
                <a:latin typeface="Arial"/>
                <a:cs typeface="Arial"/>
              </a:rPr>
              <a:t>1.37%</a:t>
            </a:r>
            <a:r>
              <a:rPr lang="en-US" sz="1400" b="0" i="0">
                <a:effectLst/>
                <a:latin typeface="Arial"/>
                <a:cs typeface="Arial"/>
              </a:rPr>
              <a:t> </a:t>
            </a:r>
            <a:r>
              <a:rPr lang="en-US" sz="1400">
                <a:latin typeface="Arial"/>
                <a:cs typeface="Arial"/>
              </a:rPr>
              <a:t>decrease</a:t>
            </a:r>
            <a:r>
              <a:rPr lang="en-US" sz="1400" b="0" i="0">
                <a:effectLst/>
                <a:latin typeface="Arial"/>
                <a:cs typeface="Arial"/>
              </a:rPr>
              <a:t> in the model's </a:t>
            </a:r>
            <a:r>
              <a:rPr lang="en-US" sz="1400">
                <a:latin typeface="Arial"/>
                <a:cs typeface="Arial"/>
              </a:rPr>
              <a:t>Melt Pressure</a:t>
            </a:r>
            <a:r>
              <a:rPr lang="en-US" sz="1400" b="0" i="0">
                <a:effectLst/>
                <a:latin typeface="Arial"/>
                <a:cs typeface="Arial"/>
              </a:rPr>
              <a:t> with the implemented </a:t>
            </a:r>
            <a:r>
              <a:rPr lang="en-US" sz="1400">
                <a:latin typeface="Arial"/>
                <a:cs typeface="Arial"/>
              </a:rPr>
              <a:t>Screw Rotation Speed</a:t>
            </a:r>
            <a:r>
              <a:rPr lang="en-US" sz="1400" b="0" i="0">
                <a:effectLst/>
                <a:latin typeface="Arial"/>
                <a:cs typeface="Arial"/>
              </a:rPr>
              <a:t> adjustment.</a:t>
            </a:r>
          </a:p>
          <a:p>
            <a:endParaRPr lang="en-IN" sz="140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200">
                <a:latin typeface="Courier New"/>
                <a:cs typeface="Courier New"/>
              </a:rPr>
              <a:t>Predicted output before increase (Standardized)</a:t>
            </a:r>
            <a:r>
              <a:rPr lang="en-US" altLang="en-US" sz="1200">
                <a:solidFill>
                  <a:srgbClr val="000000"/>
                </a:solidFill>
                <a:latin typeface="Courier New"/>
                <a:cs typeface="Courier New"/>
              </a:rPr>
              <a:t>:</a:t>
            </a:r>
            <a:r>
              <a:rPr kumimoji="0" lang="en-US" altLang="en-US" sz="1200" b="0" i="0" u="none" strike="noStrike" cap="none" normalizeH="0" baseline="0">
                <a:ln>
                  <a:noFill/>
                </a:ln>
                <a:solidFill>
                  <a:srgbClr val="000000"/>
                </a:solidFill>
                <a:effectLst/>
                <a:latin typeface="Courier New"/>
                <a:cs typeface="Courier New"/>
              </a:rPr>
              <a:t> </a:t>
            </a:r>
            <a:r>
              <a:rPr lang="en-US" altLang="en-US" sz="1200">
                <a:solidFill>
                  <a:srgbClr val="000000"/>
                </a:solidFill>
                <a:latin typeface="Courier New"/>
                <a:cs typeface="Courier New"/>
              </a:rPr>
              <a:t>0.51 bar</a:t>
            </a:r>
            <a:endParaRPr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sz="1200">
                <a:latin typeface="Courier New"/>
                <a:cs typeface="Courier New"/>
              </a:rPr>
              <a:t>Predicted output after increase (Standardized)</a:t>
            </a:r>
            <a:r>
              <a:rPr lang="en-US" altLang="en-US" sz="1200">
                <a:solidFill>
                  <a:srgbClr val="000000"/>
                </a:solidFill>
                <a:latin typeface="Courier New"/>
                <a:cs typeface="Courier New"/>
              </a:rPr>
              <a:t>:</a:t>
            </a:r>
            <a:r>
              <a:rPr kumimoji="0" lang="en-US" altLang="en-US" sz="1200" b="0" i="0" u="none" strike="noStrike" cap="none" normalizeH="0" baseline="0">
                <a:ln>
                  <a:noFill/>
                </a:ln>
                <a:solidFill>
                  <a:srgbClr val="000000"/>
                </a:solidFill>
                <a:effectLst/>
                <a:latin typeface="Courier New"/>
                <a:cs typeface="Courier New"/>
              </a:rPr>
              <a:t> </a:t>
            </a:r>
            <a:r>
              <a:rPr lang="en-US" altLang="en-US" sz="1200">
                <a:solidFill>
                  <a:srgbClr val="000000"/>
                </a:solidFill>
                <a:latin typeface="Courier New"/>
                <a:cs typeface="Courier New"/>
              </a:rPr>
              <a:t>0.50 bar</a:t>
            </a:r>
            <a:endParaRPr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Percentage Change:</a:t>
            </a:r>
            <a:r>
              <a:rPr lang="en-US" altLang="en-US" sz="1200">
                <a:solidFill>
                  <a:srgbClr val="000000"/>
                </a:solidFill>
                <a:latin typeface="Courier New" panose="02070309020205020404" pitchFamily="49" charset="0"/>
                <a:cs typeface="Courier New" panose="02070309020205020404" pitchFamily="49" charset="0"/>
              </a:rPr>
              <a:t> </a:t>
            </a:r>
            <a:r>
              <a:rPr lang="en-US" sz="1200">
                <a:solidFill>
                  <a:srgbClr val="000000"/>
                </a:solidFill>
                <a:latin typeface="Courier New" panose="02070309020205020404" pitchFamily="49" charset="0"/>
                <a:ea typeface="+mn-lt"/>
                <a:cs typeface="Courier New" panose="02070309020205020404" pitchFamily="49" charset="0"/>
              </a:rPr>
              <a:t>-1.37</a:t>
            </a:r>
            <a:r>
              <a:rPr lang="en-US" altLang="en-US" sz="1200">
                <a:solidFill>
                  <a:srgbClr val="000000"/>
                </a:solidFill>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1200">
                <a:latin typeface="Courier New" panose="02070309020205020404" pitchFamily="49" charset="0"/>
                <a:cs typeface="Courier New" panose="02070309020205020404" pitchFamily="49" charset="0"/>
              </a:rPr>
              <a:t> </a:t>
            </a:r>
            <a:endParaRPr lang="en-US" altLang="en-US" sz="1200" b="0" i="0" u="none" strike="noStrike" cap="none" normalizeH="0" baseline="0">
              <a:ln>
                <a:noFill/>
              </a:ln>
              <a:effectLst/>
              <a:latin typeface="Courier New" panose="02070309020205020404" pitchFamily="49" charset="0"/>
              <a:cs typeface="Courier New" panose="02070309020205020404" pitchFamily="49" charset="0"/>
            </a:endParaRPr>
          </a:p>
        </p:txBody>
      </p:sp>
      <p:graphicFrame>
        <p:nvGraphicFramePr>
          <p:cNvPr id="16" name="Table 15">
            <a:extLst>
              <a:ext uri="{FF2B5EF4-FFF2-40B4-BE49-F238E27FC236}">
                <a16:creationId xmlns:a16="http://schemas.microsoft.com/office/drawing/2014/main" id="{8C3F7B84-C44D-F9A1-1A9A-CB7434D225DF}"/>
              </a:ext>
            </a:extLst>
          </p:cNvPr>
          <p:cNvGraphicFramePr>
            <a:graphicFrameLocks noGrp="1"/>
          </p:cNvGraphicFramePr>
          <p:nvPr>
            <p:extLst>
              <p:ext uri="{D42A27DB-BD31-4B8C-83A1-F6EECF244321}">
                <p14:modId xmlns:p14="http://schemas.microsoft.com/office/powerpoint/2010/main" val="3789153613"/>
              </p:ext>
            </p:extLst>
          </p:nvPr>
        </p:nvGraphicFramePr>
        <p:xfrm>
          <a:off x="7458131" y="2795494"/>
          <a:ext cx="3241961" cy="1280160"/>
        </p:xfrm>
        <a:graphic>
          <a:graphicData uri="http://schemas.openxmlformats.org/drawingml/2006/table">
            <a:tbl>
              <a:tblPr/>
              <a:tblGrid>
                <a:gridCol w="1537852">
                  <a:extLst>
                    <a:ext uri="{9D8B030D-6E8A-4147-A177-3AD203B41FA5}">
                      <a16:colId xmlns:a16="http://schemas.microsoft.com/office/drawing/2014/main" val="1079594302"/>
                    </a:ext>
                  </a:extLst>
                </a:gridCol>
                <a:gridCol w="1704109">
                  <a:extLst>
                    <a:ext uri="{9D8B030D-6E8A-4147-A177-3AD203B41FA5}">
                      <a16:colId xmlns:a16="http://schemas.microsoft.com/office/drawing/2014/main" val="521019957"/>
                    </a:ext>
                  </a:extLst>
                </a:gridCol>
              </a:tblGrid>
              <a:tr h="182880">
                <a:tc>
                  <a:txBody>
                    <a:bodyPr/>
                    <a:lstStyle/>
                    <a:p>
                      <a:pPr algn="l" fontAlgn="ctr"/>
                      <a:r>
                        <a:rPr lang="en-IN" sz="1100" b="1" i="0" u="none" strike="noStrike">
                          <a:solidFill>
                            <a:srgbClr val="000000"/>
                          </a:solidFill>
                          <a:effectLst/>
                          <a:latin typeface="Arial"/>
                          <a:cs typeface="Arial"/>
                        </a:rPr>
                        <a:t>        Feature</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fontAlgn="ctr"/>
                      <a:r>
                        <a:rPr lang="en-IN" sz="1100" b="1" i="0" u="none" strike="noStrike">
                          <a:solidFill>
                            <a:srgbClr val="000000"/>
                          </a:solidFill>
                          <a:effectLst/>
                          <a:latin typeface="Arial"/>
                          <a:cs typeface="Arial"/>
                        </a:rPr>
                        <a:t>Standardized Value</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078593549"/>
                  </a:ext>
                </a:extLst>
              </a:tr>
              <a:tr h="182880">
                <a:tc>
                  <a:txBody>
                    <a:bodyPr/>
                    <a:lstStyle/>
                    <a:p>
                      <a:pPr algn="l" rtl="0" fontAlgn="ctr"/>
                      <a:r>
                        <a:rPr lang="en-IN" sz="1100" b="0" i="0" u="none" strike="noStrike">
                          <a:solidFill>
                            <a:srgbClr val="000000"/>
                          </a:solidFill>
                          <a:effectLst/>
                          <a:latin typeface="Arial"/>
                          <a:cs typeface="Arial"/>
                        </a:rPr>
                        <a:t>  </a:t>
                      </a:r>
                      <a:r>
                        <a:rPr lang="en-US" sz="1100" b="0" i="0" u="none" strike="noStrike" noProof="0">
                          <a:solidFill>
                            <a:srgbClr val="000000"/>
                          </a:solidFill>
                          <a:effectLst/>
                          <a:latin typeface="Arial"/>
                        </a:rPr>
                        <a:t>Total Throughput</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US" sz="1100" b="0" i="0" u="none" strike="noStrike" noProof="0">
                          <a:solidFill>
                            <a:srgbClr val="000000"/>
                          </a:solidFill>
                          <a:effectLst/>
                          <a:latin typeface="Arial"/>
                        </a:rPr>
                        <a:t>0.13</a:t>
                      </a:r>
                      <a:r>
                        <a:rPr lang="en-IN" sz="1100" b="0" i="0" u="none" strike="noStrike">
                          <a:solidFill>
                            <a:srgbClr val="000000"/>
                          </a:solidFill>
                          <a:effectLst/>
                          <a:latin typeface="Arial"/>
                          <a:cs typeface="Arial"/>
                        </a:rPr>
                        <a:t> </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3330274"/>
                  </a:ext>
                </a:extLst>
              </a:tr>
              <a:tr h="182880">
                <a:tc>
                  <a:txBody>
                    <a:bodyPr/>
                    <a:lstStyle/>
                    <a:p>
                      <a:pPr algn="l" rtl="0" fontAlgn="ctr"/>
                      <a:r>
                        <a:rPr lang="en-US" sz="1100" b="0" i="0" u="none" strike="noStrike" noProof="0">
                          <a:solidFill>
                            <a:srgbClr val="000000"/>
                          </a:solidFill>
                          <a:effectLst/>
                          <a:latin typeface="Arial"/>
                        </a:rPr>
                        <a:t>  Funnel Active</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05567999"/>
                  </a:ext>
                </a:extLst>
              </a:tr>
              <a:tr h="182880">
                <a:tc>
                  <a:txBody>
                    <a:bodyPr/>
                    <a:lstStyle/>
                    <a:p>
                      <a:pPr lvl="0" algn="l">
                        <a:buNone/>
                      </a:pPr>
                      <a:r>
                        <a:rPr lang="en-US" sz="1100" b="0" i="0" u="none" strike="noStrike" noProof="0">
                          <a:solidFill>
                            <a:srgbClr val="000000"/>
                          </a:solidFill>
                          <a:effectLst/>
                          <a:latin typeface="Arial"/>
                        </a:rPr>
                        <a:t>  Melt Temperature</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0.65</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43420090"/>
                  </a:ext>
                </a:extLst>
              </a:tr>
              <a:tr h="182880">
                <a:tc>
                  <a:txBody>
                    <a:bodyPr/>
                    <a:lstStyle/>
                    <a:p>
                      <a:pPr lvl="0" algn="l">
                        <a:buNone/>
                      </a:pPr>
                      <a:r>
                        <a:rPr lang="en-US" sz="1100" b="0" i="0" u="none" strike="noStrike" noProof="0">
                          <a:solidFill>
                            <a:srgbClr val="000000"/>
                          </a:solidFill>
                          <a:effectLst/>
                          <a:latin typeface="Arial"/>
                        </a:rPr>
                        <a:t>  Screw Load</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effectLst/>
                          <a:latin typeface="Arial"/>
                        </a:rPr>
                        <a:t>2.37 </a:t>
                      </a:r>
                      <a:endParaRPr lang="en-IN" sz="1100" b="0" i="0" u="none" strike="noStrike" noProof="0">
                        <a:solidFill>
                          <a:srgbClr val="000000"/>
                        </a:solidFill>
                        <a:effectLst/>
                        <a:latin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492435848"/>
                  </a:ext>
                </a:extLst>
              </a:tr>
              <a:tr h="182880">
                <a:tc>
                  <a:txBody>
                    <a:bodyPr/>
                    <a:lstStyle/>
                    <a:p>
                      <a:pPr lvl="0" algn="l">
                        <a:buNone/>
                      </a:pPr>
                      <a:r>
                        <a:rPr lang="en-US" sz="1100" b="0" i="0" u="none" strike="noStrike" noProof="0">
                          <a:solidFill>
                            <a:srgbClr val="000000"/>
                          </a:solidFill>
                          <a:effectLst/>
                          <a:latin typeface="Arial"/>
                        </a:rPr>
                        <a:t>  Screw Rotation Speed</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0.24</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67899961"/>
                  </a:ext>
                </a:extLst>
              </a:tr>
              <a:tr h="182880">
                <a:tc>
                  <a:txBody>
                    <a:bodyPr/>
                    <a:lstStyle/>
                    <a:p>
                      <a:pPr lvl="0" algn="l">
                        <a:buNone/>
                      </a:pPr>
                      <a:r>
                        <a:rPr lang="en-US" sz="1100" b="0" i="0" u="none" strike="noStrike" noProof="0">
                          <a:solidFill>
                            <a:srgbClr val="000000"/>
                          </a:solidFill>
                          <a:effectLst/>
                          <a:latin typeface="Arial"/>
                        </a:rPr>
                        <a:t>  Vacuum</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-0.12</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02363619"/>
                  </a:ext>
                </a:extLst>
              </a:tr>
            </a:tbl>
          </a:graphicData>
        </a:graphic>
      </p:graphicFrame>
    </p:spTree>
    <p:extLst>
      <p:ext uri="{BB962C8B-B14F-4D97-AF65-F5344CB8AC3E}">
        <p14:creationId xmlns:p14="http://schemas.microsoft.com/office/powerpoint/2010/main" val="171755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4680-B5A7-9621-F16A-198BA8C386C8}"/>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257C61-E195-2390-1220-838675DB4E47}"/>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8D0F6C9-7491-C365-8143-3724FE0F3B99}"/>
              </a:ext>
            </a:extLst>
          </p:cNvPr>
          <p:cNvSpPr txBox="1">
            <a:spLocks/>
          </p:cNvSpPr>
          <p:nvPr/>
        </p:nvSpPr>
        <p:spPr>
          <a:xfrm>
            <a:off x="412952" y="224997"/>
            <a:ext cx="8192567" cy="4273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WHAT IF ANALYSIS FOR MODEL 1</a:t>
            </a:r>
          </a:p>
        </p:txBody>
      </p:sp>
      <p:pic>
        <p:nvPicPr>
          <p:cNvPr id="5" name="Picture 4">
            <a:extLst>
              <a:ext uri="{FF2B5EF4-FFF2-40B4-BE49-F238E27FC236}">
                <a16:creationId xmlns:a16="http://schemas.microsoft.com/office/drawing/2014/main" id="{5F277388-11FE-4E74-CB07-33E7BDACAD2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53EFE5F8-8FCA-ED84-D0C2-D197DEB29CB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6AF46C2-51FE-D53C-AF84-AEFFB031E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19674E1F-BBEF-B7E8-8982-7781DDA0EE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D39EA23C-3E3C-4D75-5B91-1334F3A2F925}"/>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hought Bubble: Cloud 2">
            <a:extLst>
              <a:ext uri="{FF2B5EF4-FFF2-40B4-BE49-F238E27FC236}">
                <a16:creationId xmlns:a16="http://schemas.microsoft.com/office/drawing/2014/main" id="{6800853C-A83C-BCDE-13E3-BC6164D5C7B0}"/>
              </a:ext>
            </a:extLst>
          </p:cNvPr>
          <p:cNvSpPr/>
          <p:nvPr/>
        </p:nvSpPr>
        <p:spPr>
          <a:xfrm>
            <a:off x="2461204" y="1401761"/>
            <a:ext cx="3261649" cy="2002647"/>
          </a:xfrm>
          <a:prstGeom prst="cloudCallout">
            <a:avLst>
              <a:gd name="adj1" fmla="val 79060"/>
              <a:gd name="adj2" fmla="val 5677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7" name="TextBox 6">
            <a:extLst>
              <a:ext uri="{FF2B5EF4-FFF2-40B4-BE49-F238E27FC236}">
                <a16:creationId xmlns:a16="http://schemas.microsoft.com/office/drawing/2014/main" id="{7DF39B29-8741-4284-38EC-D6B65F6BB04B}"/>
              </a:ext>
            </a:extLst>
          </p:cNvPr>
          <p:cNvSpPr txBox="1"/>
          <p:nvPr/>
        </p:nvSpPr>
        <p:spPr>
          <a:xfrm>
            <a:off x="2993834" y="1866334"/>
            <a:ext cx="2053026" cy="1092607"/>
          </a:xfrm>
          <a:prstGeom prst="rect">
            <a:avLst/>
          </a:prstGeom>
          <a:noFill/>
        </p:spPr>
        <p:txBody>
          <a:bodyPr wrap="square" lIns="91440" tIns="45720" rIns="91440" bIns="45720" rtlCol="0" anchor="t">
            <a:spAutoFit/>
          </a:bodyPr>
          <a:lstStyle/>
          <a:p>
            <a:pPr algn="ctr"/>
            <a:r>
              <a:rPr lang="en-IN" sz="1300" b="1">
                <a:latin typeface="Arial"/>
                <a:cs typeface="Arial"/>
              </a:rPr>
              <a:t>What if we increase the Screw Rotation Speed by 5%, how will the Melt Temperature be affected?</a:t>
            </a:r>
          </a:p>
        </p:txBody>
      </p:sp>
      <p:sp>
        <p:nvSpPr>
          <p:cNvPr id="15" name="TextBox 14">
            <a:extLst>
              <a:ext uri="{FF2B5EF4-FFF2-40B4-BE49-F238E27FC236}">
                <a16:creationId xmlns:a16="http://schemas.microsoft.com/office/drawing/2014/main" id="{CBFE2997-C39E-6E34-CEC9-41495173967D}"/>
              </a:ext>
            </a:extLst>
          </p:cNvPr>
          <p:cNvSpPr txBox="1"/>
          <p:nvPr/>
        </p:nvSpPr>
        <p:spPr>
          <a:xfrm>
            <a:off x="1386775" y="4424854"/>
            <a:ext cx="5549664" cy="1508105"/>
          </a:xfrm>
          <a:prstGeom prst="rect">
            <a:avLst/>
          </a:prstGeom>
          <a:noFill/>
        </p:spPr>
        <p:txBody>
          <a:bodyPr wrap="square" lIns="91440" tIns="45720" rIns="91440" bIns="45720" rtlCol="0" anchor="t">
            <a:spAutoFit/>
          </a:bodyPr>
          <a:lstStyle/>
          <a:p>
            <a:r>
              <a:rPr lang="en-US" sz="1400" b="1" i="0">
                <a:effectLst/>
                <a:latin typeface="Arial"/>
                <a:cs typeface="Arial"/>
              </a:rPr>
              <a:t>Result:</a:t>
            </a:r>
            <a:r>
              <a:rPr lang="en-US" sz="1400">
                <a:latin typeface="Arial"/>
                <a:cs typeface="Arial"/>
              </a:rPr>
              <a:t> </a:t>
            </a:r>
            <a:r>
              <a:rPr lang="en-US" sz="1400" b="0" i="0">
                <a:effectLst/>
                <a:latin typeface="Arial"/>
                <a:cs typeface="Arial"/>
              </a:rPr>
              <a:t>Observing a </a:t>
            </a:r>
            <a:r>
              <a:rPr lang="en-US" sz="1400">
                <a:latin typeface="Arial"/>
                <a:cs typeface="Arial"/>
              </a:rPr>
              <a:t>0.11%</a:t>
            </a:r>
            <a:r>
              <a:rPr lang="en-US" sz="1400" b="0" i="0">
                <a:effectLst/>
                <a:latin typeface="Arial"/>
                <a:cs typeface="Arial"/>
              </a:rPr>
              <a:t> in</a:t>
            </a:r>
            <a:r>
              <a:rPr lang="en-US" sz="1400">
                <a:latin typeface="Arial"/>
                <a:cs typeface="Arial"/>
              </a:rPr>
              <a:t>crease</a:t>
            </a:r>
            <a:r>
              <a:rPr lang="en-US" sz="1400" b="0" i="0">
                <a:effectLst/>
                <a:latin typeface="Arial"/>
                <a:cs typeface="Arial"/>
              </a:rPr>
              <a:t> in the model's </a:t>
            </a:r>
            <a:r>
              <a:rPr lang="en-US" sz="1400">
                <a:latin typeface="Arial"/>
                <a:cs typeface="Arial"/>
              </a:rPr>
              <a:t>Melt Temperature with</a:t>
            </a:r>
            <a:r>
              <a:rPr lang="en-US" sz="1400" b="0" i="0">
                <a:effectLst/>
                <a:latin typeface="Arial"/>
                <a:cs typeface="Arial"/>
              </a:rPr>
              <a:t> the implemented </a:t>
            </a:r>
            <a:r>
              <a:rPr lang="en-US" sz="1400">
                <a:latin typeface="Arial"/>
                <a:cs typeface="Arial"/>
              </a:rPr>
              <a:t>Screw Rotation Speed</a:t>
            </a:r>
            <a:r>
              <a:rPr lang="en-US" sz="1400" b="0" i="0">
                <a:effectLst/>
                <a:latin typeface="Arial"/>
                <a:cs typeface="Arial"/>
              </a:rPr>
              <a:t> adjustment.</a:t>
            </a:r>
          </a:p>
          <a:p>
            <a:endParaRPr lang="en-IN" sz="140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200">
                <a:latin typeface="Courier New"/>
                <a:cs typeface="Courier New"/>
              </a:rPr>
              <a:t>Predicted output before increase (Standardized)</a:t>
            </a:r>
            <a:r>
              <a:rPr lang="en-US" altLang="en-US" sz="1200">
                <a:solidFill>
                  <a:srgbClr val="000000"/>
                </a:solidFill>
                <a:latin typeface="Courier New"/>
                <a:cs typeface="Courier New"/>
              </a:rPr>
              <a:t>:</a:t>
            </a:r>
            <a:r>
              <a:rPr kumimoji="0" lang="en-US" altLang="en-US" sz="1200" b="0" i="0" u="none" strike="noStrike" cap="none" normalizeH="0" baseline="0">
                <a:ln>
                  <a:noFill/>
                </a:ln>
                <a:solidFill>
                  <a:srgbClr val="000000"/>
                </a:solidFill>
                <a:effectLst/>
                <a:latin typeface="Courier New"/>
                <a:cs typeface="Courier New"/>
              </a:rPr>
              <a:t> </a:t>
            </a:r>
            <a:r>
              <a:rPr lang="en-US" altLang="en-US" sz="1200">
                <a:solidFill>
                  <a:srgbClr val="000000"/>
                </a:solidFill>
                <a:latin typeface="Courier New"/>
                <a:cs typeface="Courier New"/>
              </a:rPr>
              <a:t>1.256</a:t>
            </a:r>
            <a:endParaRPr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sz="1200">
                <a:latin typeface="Courier New"/>
                <a:cs typeface="Courier New"/>
              </a:rPr>
              <a:t>Predicted output after increase (Standardized)</a:t>
            </a:r>
            <a:r>
              <a:rPr lang="en-US" altLang="en-US" sz="1200">
                <a:solidFill>
                  <a:srgbClr val="000000"/>
                </a:solidFill>
                <a:latin typeface="Courier New"/>
                <a:cs typeface="Courier New"/>
              </a:rPr>
              <a:t>:</a:t>
            </a:r>
            <a:r>
              <a:rPr kumimoji="0" lang="en-US" altLang="en-US" sz="1200" b="0" i="0" u="none" strike="noStrike" cap="none" normalizeH="0" baseline="0">
                <a:ln>
                  <a:noFill/>
                </a:ln>
                <a:solidFill>
                  <a:srgbClr val="000000"/>
                </a:solidFill>
                <a:effectLst/>
                <a:latin typeface="Courier New"/>
                <a:cs typeface="Courier New"/>
              </a:rPr>
              <a:t> </a:t>
            </a:r>
            <a:r>
              <a:rPr lang="en-US" altLang="en-US" sz="1200">
                <a:solidFill>
                  <a:srgbClr val="000000"/>
                </a:solidFill>
                <a:latin typeface="Courier New"/>
                <a:cs typeface="Courier New"/>
              </a:rPr>
              <a:t>1.257</a:t>
            </a:r>
            <a:endParaRPr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kumimoji="0" lang="en-US" altLang="en-US" sz="1200" b="0" i="0" u="none" strike="noStrike" cap="none" normalizeH="0" baseline="0">
                <a:ln>
                  <a:noFill/>
                </a:ln>
                <a:solidFill>
                  <a:srgbClr val="000000"/>
                </a:solidFill>
                <a:effectLst/>
                <a:latin typeface="Courier New"/>
                <a:cs typeface="Courier New"/>
              </a:rPr>
              <a:t>Percentage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Change:</a:t>
            </a:r>
            <a:r>
              <a:rPr lang="en-US" altLang="en-US" sz="1200">
                <a:solidFill>
                  <a:srgbClr val="000000"/>
                </a:solidFill>
                <a:latin typeface="Courier New" panose="02070309020205020404" pitchFamily="49" charset="0"/>
                <a:cs typeface="Courier New" panose="02070309020205020404" pitchFamily="49" charset="0"/>
              </a:rPr>
              <a:t> </a:t>
            </a:r>
            <a:r>
              <a:rPr lang="en-US" sz="1200">
                <a:solidFill>
                  <a:srgbClr val="000000"/>
                </a:solidFill>
                <a:latin typeface="Courier New" panose="02070309020205020404" pitchFamily="49" charset="0"/>
                <a:ea typeface="+mn-lt"/>
                <a:cs typeface="Courier New" panose="02070309020205020404" pitchFamily="49" charset="0"/>
              </a:rPr>
              <a:t>0.11</a:t>
            </a:r>
            <a:r>
              <a:rPr lang="en-US" altLang="en-US" sz="1200">
                <a:solidFill>
                  <a:srgbClr val="000000"/>
                </a:solidFill>
                <a:latin typeface="Courier New" panose="02070309020205020404" pitchFamily="49" charset="0"/>
                <a:cs typeface="Courier New" panose="02070309020205020404" pitchFamily="49" charset="0"/>
              </a:rPr>
              <a:t>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1200">
                <a:latin typeface="Courier New" panose="02070309020205020404" pitchFamily="49" charset="0"/>
                <a:cs typeface="Courier New" panose="02070309020205020404" pitchFamily="49" charset="0"/>
              </a:rPr>
              <a:t> </a:t>
            </a:r>
            <a:endParaRPr lang="en-US" altLang="en-US" sz="1200" b="0" i="0" u="none" strike="noStrike" cap="none" normalizeH="0" baseline="0">
              <a:ln>
                <a:noFill/>
              </a:ln>
              <a:effectLst/>
              <a:latin typeface="Courier New" panose="02070309020205020404" pitchFamily="49" charset="0"/>
              <a:cs typeface="Courier New" panose="02070309020205020404" pitchFamily="49" charset="0"/>
            </a:endParaRPr>
          </a:p>
        </p:txBody>
      </p:sp>
      <p:graphicFrame>
        <p:nvGraphicFramePr>
          <p:cNvPr id="16" name="Table 15">
            <a:extLst>
              <a:ext uri="{FF2B5EF4-FFF2-40B4-BE49-F238E27FC236}">
                <a16:creationId xmlns:a16="http://schemas.microsoft.com/office/drawing/2014/main" id="{8C3F7B84-C44D-F9A1-1A9A-CB7434D225DF}"/>
              </a:ext>
            </a:extLst>
          </p:cNvPr>
          <p:cNvGraphicFramePr>
            <a:graphicFrameLocks noGrp="1"/>
          </p:cNvGraphicFramePr>
          <p:nvPr>
            <p:extLst>
              <p:ext uri="{D42A27DB-BD31-4B8C-83A1-F6EECF244321}">
                <p14:modId xmlns:p14="http://schemas.microsoft.com/office/powerpoint/2010/main" val="3254917265"/>
              </p:ext>
            </p:extLst>
          </p:nvPr>
        </p:nvGraphicFramePr>
        <p:xfrm>
          <a:off x="7458131" y="2795494"/>
          <a:ext cx="3241961" cy="1280160"/>
        </p:xfrm>
        <a:graphic>
          <a:graphicData uri="http://schemas.openxmlformats.org/drawingml/2006/table">
            <a:tbl>
              <a:tblPr/>
              <a:tblGrid>
                <a:gridCol w="1537852">
                  <a:extLst>
                    <a:ext uri="{9D8B030D-6E8A-4147-A177-3AD203B41FA5}">
                      <a16:colId xmlns:a16="http://schemas.microsoft.com/office/drawing/2014/main" val="1079594302"/>
                    </a:ext>
                  </a:extLst>
                </a:gridCol>
                <a:gridCol w="1704109">
                  <a:extLst>
                    <a:ext uri="{9D8B030D-6E8A-4147-A177-3AD203B41FA5}">
                      <a16:colId xmlns:a16="http://schemas.microsoft.com/office/drawing/2014/main" val="521019957"/>
                    </a:ext>
                  </a:extLst>
                </a:gridCol>
              </a:tblGrid>
              <a:tr h="182880">
                <a:tc>
                  <a:txBody>
                    <a:bodyPr/>
                    <a:lstStyle/>
                    <a:p>
                      <a:pPr algn="l" fontAlgn="ctr"/>
                      <a:r>
                        <a:rPr lang="en-IN" sz="1100" b="1" i="0" u="none" strike="noStrike">
                          <a:solidFill>
                            <a:srgbClr val="000000"/>
                          </a:solidFill>
                          <a:effectLst/>
                          <a:latin typeface="Arial"/>
                          <a:cs typeface="Arial"/>
                        </a:rPr>
                        <a:t>        Feature</a:t>
                      </a:r>
                    </a:p>
                  </a:txBody>
                  <a:tcPr marL="7620" marR="7620" marT="7620" marB="0" anchor="ctr">
                    <a:lnL>
                      <a:noFill/>
                    </a:lnL>
                    <a:lnR>
                      <a:noFill/>
                    </a:lnR>
                    <a:lnT>
                      <a:noFill/>
                    </a:lnT>
                    <a:lnB>
                      <a:noFill/>
                    </a:lnB>
                    <a:solidFill>
                      <a:schemeClr val="accent1">
                        <a:lumMod val="20000"/>
                        <a:lumOff val="80000"/>
                      </a:schemeClr>
                    </a:solidFill>
                  </a:tcPr>
                </a:tc>
                <a:tc>
                  <a:txBody>
                    <a:bodyPr/>
                    <a:lstStyle/>
                    <a:p>
                      <a:pPr algn="ctr" fontAlgn="ctr"/>
                      <a:r>
                        <a:rPr lang="en-IN" sz="1100" b="1" i="0" u="none" strike="noStrike">
                          <a:solidFill>
                            <a:srgbClr val="000000"/>
                          </a:solidFill>
                          <a:effectLst/>
                          <a:latin typeface="Arial"/>
                          <a:cs typeface="Arial"/>
                        </a:rPr>
                        <a:t>Standardized Value</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078593549"/>
                  </a:ext>
                </a:extLst>
              </a:tr>
              <a:tr h="182880">
                <a:tc>
                  <a:txBody>
                    <a:bodyPr/>
                    <a:lstStyle/>
                    <a:p>
                      <a:pPr algn="l" rtl="0" fontAlgn="ctr"/>
                      <a:r>
                        <a:rPr lang="en-IN" sz="1100" b="0" i="0" u="none" strike="noStrike">
                          <a:solidFill>
                            <a:srgbClr val="000000"/>
                          </a:solidFill>
                          <a:effectLst/>
                          <a:latin typeface="Arial"/>
                          <a:cs typeface="Arial"/>
                        </a:rPr>
                        <a:t>  </a:t>
                      </a:r>
                      <a:r>
                        <a:rPr lang="en-US" sz="1100" b="0" i="0" u="none" strike="noStrike" noProof="0">
                          <a:solidFill>
                            <a:srgbClr val="000000"/>
                          </a:solidFill>
                          <a:effectLst/>
                          <a:latin typeface="Arial"/>
                        </a:rPr>
                        <a:t>Total Throughput</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algn="ctr" rtl="0" fontAlgn="ctr"/>
                      <a:r>
                        <a:rPr lang="en-US" sz="1100" b="0" i="0" u="none" strike="noStrike" noProof="0">
                          <a:solidFill>
                            <a:srgbClr val="000000"/>
                          </a:solidFill>
                          <a:effectLst/>
                          <a:latin typeface="Arial"/>
                        </a:rPr>
                        <a:t>0.13</a:t>
                      </a:r>
                      <a:r>
                        <a:rPr lang="en-IN" sz="1100" b="0" i="0" u="none" strike="noStrike">
                          <a:solidFill>
                            <a:srgbClr val="000000"/>
                          </a:solidFill>
                          <a:effectLst/>
                          <a:latin typeface="Arial"/>
                          <a:cs typeface="Arial"/>
                        </a:rPr>
                        <a:t> </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13330274"/>
                  </a:ext>
                </a:extLst>
              </a:tr>
              <a:tr h="182880">
                <a:tc>
                  <a:txBody>
                    <a:bodyPr/>
                    <a:lstStyle/>
                    <a:p>
                      <a:pPr algn="l" rtl="0" fontAlgn="ctr"/>
                      <a:r>
                        <a:rPr lang="en-US" sz="1100" b="0" i="0" u="none" strike="noStrike" noProof="0">
                          <a:solidFill>
                            <a:srgbClr val="000000"/>
                          </a:solidFill>
                          <a:effectLst/>
                          <a:latin typeface="Arial"/>
                        </a:rPr>
                        <a:t>  Funnel Active</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05567999"/>
                  </a:ext>
                </a:extLst>
              </a:tr>
              <a:tr h="182880">
                <a:tc>
                  <a:txBody>
                    <a:bodyPr/>
                    <a:lstStyle/>
                    <a:p>
                      <a:pPr lvl="0" algn="l">
                        <a:buNone/>
                      </a:pPr>
                      <a:r>
                        <a:rPr lang="en-US" sz="1100" b="0" i="0" u="none" strike="noStrike" noProof="0">
                          <a:solidFill>
                            <a:srgbClr val="000000"/>
                          </a:solidFill>
                          <a:effectLst/>
                          <a:latin typeface="Arial"/>
                        </a:rPr>
                        <a:t>  Melt Pressure</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-0.03</a:t>
                      </a: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43420090"/>
                  </a:ext>
                </a:extLst>
              </a:tr>
              <a:tr h="182880">
                <a:tc>
                  <a:txBody>
                    <a:bodyPr/>
                    <a:lstStyle/>
                    <a:p>
                      <a:pPr lvl="0" algn="l">
                        <a:buNone/>
                      </a:pPr>
                      <a:r>
                        <a:rPr lang="en-US" sz="1100" b="0" i="0" u="none" strike="noStrike" noProof="0">
                          <a:solidFill>
                            <a:srgbClr val="000000"/>
                          </a:solidFill>
                          <a:effectLst/>
                          <a:latin typeface="Arial"/>
                        </a:rPr>
                        <a:t>  Screw Load</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effectLst/>
                          <a:latin typeface="Arial"/>
                        </a:rPr>
                        <a:t>2.37 </a:t>
                      </a:r>
                      <a:endParaRPr lang="en-IN" sz="1100" b="0" i="0" u="none" strike="noStrike" noProof="0">
                        <a:solidFill>
                          <a:srgbClr val="000000"/>
                        </a:solidFill>
                        <a:effectLst/>
                        <a:latin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492435848"/>
                  </a:ext>
                </a:extLst>
              </a:tr>
              <a:tr h="182880">
                <a:tc>
                  <a:txBody>
                    <a:bodyPr/>
                    <a:lstStyle/>
                    <a:p>
                      <a:pPr lvl="0" algn="l">
                        <a:buNone/>
                      </a:pPr>
                      <a:r>
                        <a:rPr lang="en-US" sz="1100" b="0" i="0" u="none" strike="noStrike" noProof="0">
                          <a:solidFill>
                            <a:srgbClr val="000000"/>
                          </a:solidFill>
                          <a:effectLst/>
                          <a:latin typeface="Arial"/>
                        </a:rPr>
                        <a:t>  Screw Rotation Speed</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0.24</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67899961"/>
                  </a:ext>
                </a:extLst>
              </a:tr>
              <a:tr h="182880">
                <a:tc>
                  <a:txBody>
                    <a:bodyPr/>
                    <a:lstStyle/>
                    <a:p>
                      <a:pPr lvl="0" algn="l">
                        <a:buNone/>
                      </a:pPr>
                      <a:r>
                        <a:rPr lang="en-US" sz="1100" b="0" i="0" u="none" strike="noStrike" noProof="0">
                          <a:solidFill>
                            <a:srgbClr val="000000"/>
                          </a:solidFill>
                          <a:effectLst/>
                          <a:latin typeface="Arial"/>
                        </a:rPr>
                        <a:t>  Vacuum</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tc>
                  <a:txBody>
                    <a:bodyPr/>
                    <a:lstStyle/>
                    <a:p>
                      <a:pPr lvl="0" algn="ctr">
                        <a:buNone/>
                      </a:pPr>
                      <a:r>
                        <a:rPr lang="en-US" sz="1100" b="0" i="0" u="none" strike="noStrike" noProof="0">
                          <a:solidFill>
                            <a:srgbClr val="000000"/>
                          </a:solidFill>
                          <a:effectLst/>
                          <a:latin typeface="Arial"/>
                        </a:rPr>
                        <a:t>-0.12</a:t>
                      </a:r>
                      <a:endParaRPr lang="en-IN" sz="1100" b="0" i="0" u="none" strike="noStrike">
                        <a:solidFill>
                          <a:srgbClr val="000000"/>
                        </a:solidFill>
                        <a:effectLst/>
                        <a:latin typeface="Arial"/>
                        <a:cs typeface="Arial"/>
                      </a:endParaRPr>
                    </a:p>
                  </a:txBody>
                  <a:tcPr marL="7620" marR="7620" marT="7620" marB="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02363619"/>
                  </a:ext>
                </a:extLst>
              </a:tr>
            </a:tbl>
          </a:graphicData>
        </a:graphic>
      </p:graphicFrame>
    </p:spTree>
    <p:extLst>
      <p:ext uri="{BB962C8B-B14F-4D97-AF65-F5344CB8AC3E}">
        <p14:creationId xmlns:p14="http://schemas.microsoft.com/office/powerpoint/2010/main" val="319676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1A1C8-A779-1708-7E46-20D7DE8EC469}"/>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A6396A3-172D-4275-2732-E27A44AFFC5D}"/>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A6334F-91EF-042D-AC59-215840CA9AF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73BA9BF8-5401-50C1-3ACA-D1A376C7C1CD}"/>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7ED7F0F-7C87-AEB3-79DD-FE5847400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AA6AB861-6E37-84B3-E35E-640ED2A0A3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C36C2E5D-5129-85CA-7BF3-2C0035445BB1}"/>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graphicFrame>
        <p:nvGraphicFramePr>
          <p:cNvPr id="7" name="Table 6">
            <a:extLst>
              <a:ext uri="{FF2B5EF4-FFF2-40B4-BE49-F238E27FC236}">
                <a16:creationId xmlns:a16="http://schemas.microsoft.com/office/drawing/2014/main" id="{30CE2303-679A-F586-71A4-8A3B7C73F029}"/>
              </a:ext>
            </a:extLst>
          </p:cNvPr>
          <p:cNvGraphicFramePr>
            <a:graphicFrameLocks noGrp="1"/>
          </p:cNvGraphicFramePr>
          <p:nvPr>
            <p:extLst>
              <p:ext uri="{D42A27DB-BD31-4B8C-83A1-F6EECF244321}">
                <p14:modId xmlns:p14="http://schemas.microsoft.com/office/powerpoint/2010/main" val="1743360212"/>
              </p:ext>
            </p:extLst>
          </p:nvPr>
        </p:nvGraphicFramePr>
        <p:xfrm>
          <a:off x="802298" y="2142687"/>
          <a:ext cx="6326089" cy="2287067"/>
        </p:xfrm>
        <a:graphic>
          <a:graphicData uri="http://schemas.openxmlformats.org/drawingml/2006/table">
            <a:tbl>
              <a:tblPr/>
              <a:tblGrid>
                <a:gridCol w="1587629">
                  <a:extLst>
                    <a:ext uri="{9D8B030D-6E8A-4147-A177-3AD203B41FA5}">
                      <a16:colId xmlns:a16="http://schemas.microsoft.com/office/drawing/2014/main" val="3221638878"/>
                    </a:ext>
                  </a:extLst>
                </a:gridCol>
                <a:gridCol w="1563202">
                  <a:extLst>
                    <a:ext uri="{9D8B030D-6E8A-4147-A177-3AD203B41FA5}">
                      <a16:colId xmlns:a16="http://schemas.microsoft.com/office/drawing/2014/main" val="4033935576"/>
                    </a:ext>
                  </a:extLst>
                </a:gridCol>
                <a:gridCol w="1587629">
                  <a:extLst>
                    <a:ext uri="{9D8B030D-6E8A-4147-A177-3AD203B41FA5}">
                      <a16:colId xmlns:a16="http://schemas.microsoft.com/office/drawing/2014/main" val="1537712123"/>
                    </a:ext>
                  </a:extLst>
                </a:gridCol>
                <a:gridCol w="1587629">
                  <a:extLst>
                    <a:ext uri="{9D8B030D-6E8A-4147-A177-3AD203B41FA5}">
                      <a16:colId xmlns:a16="http://schemas.microsoft.com/office/drawing/2014/main" val="3384361589"/>
                    </a:ext>
                  </a:extLst>
                </a:gridCol>
              </a:tblGrid>
              <a:tr h="568931">
                <a:tc>
                  <a:txBody>
                    <a:bodyPr/>
                    <a:lstStyle/>
                    <a:p>
                      <a:pPr algn="ctr" rtl="0" fontAlgn="b"/>
                      <a:r>
                        <a:rPr lang="en-IN" sz="1400" b="1" i="0" u="none" strike="noStrike">
                          <a:solidFill>
                            <a:srgbClr val="000000"/>
                          </a:solidFill>
                          <a:effectLst/>
                          <a:latin typeface="Arial" panose="020B0604020202020204" pitchFamily="34" charset="0"/>
                        </a:rPr>
                        <a:t>Zones 1-16</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100" b="1" i="0" u="none" strike="noStrike">
                          <a:solidFill>
                            <a:srgbClr val="000000"/>
                          </a:solidFill>
                          <a:effectLst/>
                          <a:latin typeface="Arial" panose="020B0604020202020204" pitchFamily="34" charset="0"/>
                        </a:rPr>
                        <a:t>Temp Zones 1-12 </a:t>
                      </a:r>
                    </a:p>
                    <a:p>
                      <a:pPr algn="ctr" rtl="0" fontAlgn="b"/>
                      <a:r>
                        <a:rPr lang="en-IN" sz="1100" b="1" i="0" u="none" strike="noStrike">
                          <a:solidFill>
                            <a:srgbClr val="000000"/>
                          </a:solidFill>
                          <a:effectLst/>
                          <a:latin typeface="Arial" panose="020B0604020202020204" pitchFamily="34" charset="0"/>
                        </a:rPr>
                        <a:t>&amp; 15-16</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100" b="1" i="0" u="none" strike="noStrike">
                          <a:solidFill>
                            <a:srgbClr val="000000"/>
                          </a:solidFill>
                          <a:effectLst/>
                          <a:latin typeface="Arial" panose="020B0604020202020204" pitchFamily="34" charset="0"/>
                        </a:rPr>
                        <a:t>Temp Zone 13</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100" b="1" i="0" u="none" strike="noStrike">
                          <a:solidFill>
                            <a:srgbClr val="000000"/>
                          </a:solidFill>
                          <a:effectLst/>
                          <a:latin typeface="Arial" panose="020B0604020202020204" pitchFamily="34" charset="0"/>
                        </a:rPr>
                        <a:t>Temp Zone 14</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62840860"/>
                  </a:ext>
                </a:extLst>
              </a:tr>
              <a:tr h="577058">
                <a:tc>
                  <a:txBody>
                    <a:bodyPr/>
                    <a:lstStyle/>
                    <a:p>
                      <a:pPr algn="ctr" rtl="0" fontAlgn="b"/>
                      <a:r>
                        <a:rPr lang="en-IN" sz="1100" b="1" i="0" u="none" strike="noStrike">
                          <a:solidFill>
                            <a:srgbClr val="000000"/>
                          </a:solidFill>
                          <a:effectLst/>
                          <a:latin typeface="Arial" panose="020B0604020202020204" pitchFamily="34" charset="0"/>
                        </a:rPr>
                        <a:t>Temp Zones 1-12 </a:t>
                      </a:r>
                    </a:p>
                    <a:p>
                      <a:pPr algn="ctr" rtl="0" fontAlgn="b"/>
                      <a:r>
                        <a:rPr lang="en-IN" sz="1100" b="1" i="0" u="none" strike="noStrike">
                          <a:solidFill>
                            <a:srgbClr val="000000"/>
                          </a:solidFill>
                          <a:effectLst/>
                          <a:latin typeface="Arial" panose="020B0604020202020204" pitchFamily="34" charset="0"/>
                        </a:rPr>
                        <a:t>&amp; 15-16</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lumMod val="90000"/>
                        </a:schemeClr>
                      </a:solidFill>
                      <a:prstDash val="sysDot"/>
                      <a:round/>
                      <a:headEnd type="none" w="med" len="med"/>
                      <a:tailEnd type="none" w="med" len="med"/>
                    </a:lnT>
                    <a:lnB w="19050" cap="flat" cmpd="sng" algn="ctr">
                      <a:solidFill>
                        <a:schemeClr val="bg1"/>
                      </a:solidFill>
                      <a:prstDash val="solid"/>
                      <a:round/>
                      <a:headEnd type="none" w="med" len="med"/>
                      <a:tailEnd type="none" w="med" len="med"/>
                    </a:lnB>
                    <a:solidFill>
                      <a:srgbClr val="366092"/>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lumMod val="90000"/>
                        </a:schemeClr>
                      </a:solidFill>
                      <a:prstDash val="sysDot"/>
                      <a:round/>
                      <a:headEnd type="none" w="med" len="med"/>
                      <a:tailEnd type="none" w="med" len="med"/>
                    </a:lnT>
                    <a:lnB w="19050" cap="flat" cmpd="sng" algn="ctr">
                      <a:solidFill>
                        <a:schemeClr val="bg1"/>
                      </a:solidFill>
                      <a:prstDash val="solid"/>
                      <a:round/>
                      <a:headEnd type="none" w="med" len="med"/>
                      <a:tailEnd type="none" w="med" len="med"/>
                    </a:lnB>
                    <a:solidFill>
                      <a:srgbClr val="DCE6F1"/>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9050"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2635275822"/>
                  </a:ext>
                </a:extLst>
              </a:tr>
              <a:tr h="588403">
                <a:tc>
                  <a:txBody>
                    <a:bodyPr/>
                    <a:lstStyle/>
                    <a:p>
                      <a:pPr algn="ctr" rtl="0" fontAlgn="b"/>
                      <a:r>
                        <a:rPr lang="en-IN" sz="1100" b="1" i="0" u="none" strike="noStrike">
                          <a:solidFill>
                            <a:srgbClr val="000000"/>
                          </a:solidFill>
                          <a:effectLst/>
                          <a:latin typeface="Arial" panose="020B0604020202020204" pitchFamily="34" charset="0"/>
                        </a:rPr>
                        <a:t>Temp Zone 13</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CE6F1"/>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66092"/>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227612542"/>
                  </a:ext>
                </a:extLst>
              </a:tr>
              <a:tr h="552675">
                <a:tc>
                  <a:txBody>
                    <a:bodyPr/>
                    <a:lstStyle/>
                    <a:p>
                      <a:pPr algn="ctr" rtl="0" fontAlgn="b"/>
                      <a:r>
                        <a:rPr lang="en-IN" sz="1100" b="1" i="0" u="none" strike="noStrike">
                          <a:solidFill>
                            <a:srgbClr val="000000"/>
                          </a:solidFill>
                          <a:effectLst/>
                          <a:latin typeface="Arial" panose="020B0604020202020204" pitchFamily="34" charset="0"/>
                        </a:rPr>
                        <a:t>Temp Zone 14</a:t>
                      </a:r>
                    </a:p>
                  </a:txBody>
                  <a:tcPr marL="7620" marR="7620" marT="7620"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95B3D7"/>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95B3D7"/>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905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366092"/>
                    </a:solidFill>
                  </a:tcPr>
                </a:tc>
                <a:extLst>
                  <a:ext uri="{0D108BD9-81ED-4DB2-BD59-A6C34878D82A}">
                    <a16:rowId xmlns:a16="http://schemas.microsoft.com/office/drawing/2014/main" val="2666157383"/>
                  </a:ext>
                </a:extLst>
              </a:tr>
            </a:tbl>
          </a:graphicData>
        </a:graphic>
      </p:graphicFrame>
      <p:sp>
        <p:nvSpPr>
          <p:cNvPr id="9" name="Title 1">
            <a:extLst>
              <a:ext uri="{FF2B5EF4-FFF2-40B4-BE49-F238E27FC236}">
                <a16:creationId xmlns:a16="http://schemas.microsoft.com/office/drawing/2014/main" id="{F8A10A9A-8C2D-CE0F-CFEF-DDC33E99D36C}"/>
              </a:ext>
            </a:extLst>
          </p:cNvPr>
          <p:cNvSpPr txBox="1">
            <a:spLocks/>
          </p:cNvSpPr>
          <p:nvPr/>
        </p:nvSpPr>
        <p:spPr>
          <a:xfrm>
            <a:off x="412952" y="224997"/>
            <a:ext cx="6434888"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ZONES 1-16 : DEPENDENCIES</a:t>
            </a:r>
          </a:p>
        </p:txBody>
      </p:sp>
      <p:graphicFrame>
        <p:nvGraphicFramePr>
          <p:cNvPr id="10" name="Table 9">
            <a:extLst>
              <a:ext uri="{FF2B5EF4-FFF2-40B4-BE49-F238E27FC236}">
                <a16:creationId xmlns:a16="http://schemas.microsoft.com/office/drawing/2014/main" id="{75DC3067-EEBF-8B36-6BFF-4A347D4BCF6D}"/>
              </a:ext>
            </a:extLst>
          </p:cNvPr>
          <p:cNvGraphicFramePr>
            <a:graphicFrameLocks noGrp="1"/>
          </p:cNvGraphicFramePr>
          <p:nvPr>
            <p:extLst>
              <p:ext uri="{D42A27DB-BD31-4B8C-83A1-F6EECF244321}">
                <p14:modId xmlns:p14="http://schemas.microsoft.com/office/powerpoint/2010/main" val="1089293305"/>
              </p:ext>
            </p:extLst>
          </p:nvPr>
        </p:nvGraphicFramePr>
        <p:xfrm>
          <a:off x="802298" y="1180035"/>
          <a:ext cx="6326088" cy="307787"/>
        </p:xfrm>
        <a:graphic>
          <a:graphicData uri="http://schemas.openxmlformats.org/drawingml/2006/table">
            <a:tbl>
              <a:tblPr/>
              <a:tblGrid>
                <a:gridCol w="2032616">
                  <a:extLst>
                    <a:ext uri="{9D8B030D-6E8A-4147-A177-3AD203B41FA5}">
                      <a16:colId xmlns:a16="http://schemas.microsoft.com/office/drawing/2014/main" val="2952786158"/>
                    </a:ext>
                  </a:extLst>
                </a:gridCol>
                <a:gridCol w="2433111">
                  <a:extLst>
                    <a:ext uri="{9D8B030D-6E8A-4147-A177-3AD203B41FA5}">
                      <a16:colId xmlns:a16="http://schemas.microsoft.com/office/drawing/2014/main" val="3982194302"/>
                    </a:ext>
                  </a:extLst>
                </a:gridCol>
                <a:gridCol w="1860361">
                  <a:extLst>
                    <a:ext uri="{9D8B030D-6E8A-4147-A177-3AD203B41FA5}">
                      <a16:colId xmlns:a16="http://schemas.microsoft.com/office/drawing/2014/main" val="1554141740"/>
                    </a:ext>
                  </a:extLst>
                </a:gridCol>
              </a:tblGrid>
              <a:tr h="307787">
                <a:tc>
                  <a:txBody>
                    <a:bodyPr/>
                    <a:lstStyle/>
                    <a:p>
                      <a:pPr algn="ctr" rtl="0" fontAlgn="b"/>
                      <a:r>
                        <a:rPr lang="en-IN" sz="1200" b="0" i="0" u="none" strike="noStrike">
                          <a:solidFill>
                            <a:srgbClr val="000000"/>
                          </a:solidFill>
                          <a:effectLst/>
                          <a:latin typeface="Calibri" panose="020F0502020204030204" pitchFamily="34" charset="0"/>
                        </a:rPr>
                        <a:t> </a:t>
                      </a:r>
                      <a:r>
                        <a:rPr lang="en-IN" sz="1200" b="1" i="0" u="none" strike="noStrike">
                          <a:solidFill>
                            <a:schemeClr val="bg1"/>
                          </a:solidFill>
                          <a:effectLst/>
                          <a:latin typeface="Aptos" panose="020B0004020202020204" pitchFamily="34" charset="0"/>
                        </a:rPr>
                        <a:t>Strong Correlation</a:t>
                      </a:r>
                    </a:p>
                  </a:txBody>
                  <a:tcPr marL="7073" marR="7073" marT="7073" marB="0" anchor="ctr">
                    <a:lnL w="1270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366092"/>
                    </a:solidFill>
                  </a:tcPr>
                </a:tc>
                <a:tc>
                  <a:txBody>
                    <a:bodyPr/>
                    <a:lstStyle/>
                    <a:p>
                      <a:pPr algn="ctr" rtl="0" fontAlgn="b"/>
                      <a:r>
                        <a:rPr lang="en-IN" sz="1200" b="1" i="0" u="none" strike="noStrike">
                          <a:solidFill>
                            <a:schemeClr val="tx1"/>
                          </a:solidFill>
                          <a:effectLst/>
                          <a:latin typeface="Aptos" panose="020B0004020202020204" pitchFamily="34" charset="0"/>
                        </a:rPr>
                        <a:t>Moderate Correlation</a:t>
                      </a:r>
                      <a:r>
                        <a:rPr lang="en-IN" sz="1200" b="0" i="0" u="none" strike="noStrike">
                          <a:solidFill>
                            <a:schemeClr val="tx1"/>
                          </a:solidFill>
                          <a:effectLst/>
                          <a:latin typeface="Calibri" panose="020F0502020204030204" pitchFamily="34" charset="0"/>
                        </a:rPr>
                        <a:t> </a:t>
                      </a:r>
                    </a:p>
                  </a:txBody>
                  <a:tcPr marL="7073" marR="7073" marT="707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95B3D7"/>
                    </a:solidFill>
                  </a:tcPr>
                </a:tc>
                <a:tc>
                  <a:txBody>
                    <a:bodyPr/>
                    <a:lstStyle/>
                    <a:p>
                      <a:pPr algn="ctr" rtl="0" fontAlgn="b"/>
                      <a:r>
                        <a:rPr lang="en-IN" sz="1200" b="1" i="0" u="none" strike="noStrike">
                          <a:solidFill>
                            <a:schemeClr val="tx1"/>
                          </a:solidFill>
                          <a:effectLst/>
                          <a:latin typeface="Aptos" panose="020B0004020202020204" pitchFamily="34" charset="0"/>
                        </a:rPr>
                        <a:t>No Correlation</a:t>
                      </a:r>
                      <a:r>
                        <a:rPr lang="en-IN" sz="1200" b="0" i="0" u="none" strike="noStrike">
                          <a:solidFill>
                            <a:schemeClr val="tx1"/>
                          </a:solidFill>
                          <a:effectLst/>
                          <a:latin typeface="Calibri" panose="020F0502020204030204" pitchFamily="34" charset="0"/>
                        </a:rPr>
                        <a:t> </a:t>
                      </a:r>
                    </a:p>
                  </a:txBody>
                  <a:tcPr marL="7073" marR="7073" marT="7073" marB="0" anchor="ctr">
                    <a:lnL w="12700" cap="flat" cmpd="sng" algn="ctr">
                      <a:solidFill>
                        <a:srgbClr val="FFFFFF"/>
                      </a:solid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DCE6F1"/>
                    </a:solidFill>
                  </a:tcPr>
                </a:tc>
                <a:extLst>
                  <a:ext uri="{0D108BD9-81ED-4DB2-BD59-A6C34878D82A}">
                    <a16:rowId xmlns:a16="http://schemas.microsoft.com/office/drawing/2014/main" val="2459599581"/>
                  </a:ext>
                </a:extLst>
              </a:tr>
            </a:tbl>
          </a:graphicData>
        </a:graphic>
      </p:graphicFrame>
      <p:sp>
        <p:nvSpPr>
          <p:cNvPr id="11" name="TextBox 10">
            <a:extLst>
              <a:ext uri="{FF2B5EF4-FFF2-40B4-BE49-F238E27FC236}">
                <a16:creationId xmlns:a16="http://schemas.microsoft.com/office/drawing/2014/main" id="{5534A246-0AB4-9C33-9608-4B03EFCDB3E6}"/>
              </a:ext>
            </a:extLst>
          </p:cNvPr>
          <p:cNvSpPr txBox="1"/>
          <p:nvPr/>
        </p:nvSpPr>
        <p:spPr>
          <a:xfrm>
            <a:off x="7723361" y="2858028"/>
            <a:ext cx="3666341" cy="1569660"/>
          </a:xfrm>
          <a:prstGeom prst="rect">
            <a:avLst/>
          </a:prstGeom>
          <a:noFill/>
        </p:spPr>
        <p:txBody>
          <a:bodyPr wrap="square" rtlCol="0">
            <a:spAutoFit/>
          </a:bodyPr>
          <a:lstStyle/>
          <a:p>
            <a:pPr marL="171450" indent="-171450" algn="just">
              <a:buFont typeface="Arial" panose="020B0604020202020204" pitchFamily="34" charset="0"/>
              <a:buChar char="•"/>
            </a:pPr>
            <a:r>
              <a:rPr lang="en-US" sz="1200" b="0" i="0">
                <a:effectLst/>
                <a:latin typeface="Arial" panose="020B0604020202020204" pitchFamily="34" charset="0"/>
                <a:cs typeface="Arial" panose="020B0604020202020204" pitchFamily="34" charset="0"/>
              </a:rPr>
              <a:t>Zones 1-12 &amp; 15-16 exhibit consistent strong correlation patterns among each other.</a:t>
            </a:r>
          </a:p>
          <a:p>
            <a:pPr marL="171450" indent="-171450" algn="just">
              <a:buFont typeface="Arial" panose="020B0604020202020204" pitchFamily="34" charset="0"/>
              <a:buChar char="•"/>
            </a:pPr>
            <a:endParaRPr lang="en-US" sz="1200" b="0" i="0">
              <a:effectLst/>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IN" sz="1200" b="0" i="0">
                <a:effectLst/>
                <a:latin typeface="Arial" panose="020B0604020202020204" pitchFamily="34" charset="0"/>
                <a:cs typeface="Arial" panose="020B0604020202020204" pitchFamily="34" charset="0"/>
              </a:rPr>
              <a:t>Zone 13 has almost no correlation with other zones</a:t>
            </a:r>
            <a:r>
              <a:rPr lang="en-US" sz="1200" b="0" i="0">
                <a:effectLst/>
                <a:latin typeface="Arial" panose="020B0604020202020204" pitchFamily="34" charset="0"/>
                <a:cs typeface="Arial" panose="020B0604020202020204" pitchFamily="34" charset="0"/>
              </a:rPr>
              <a:t>.</a:t>
            </a:r>
            <a:endParaRPr lang="en-US" sz="120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n-US" sz="120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200" b="0" i="0">
                <a:effectLst/>
                <a:latin typeface="Arial" panose="020B0604020202020204" pitchFamily="34" charset="0"/>
                <a:cs typeface="Arial" panose="020B0604020202020204" pitchFamily="34" charset="0"/>
              </a:rPr>
              <a:t>Zone 14 has a moderate correlation</a:t>
            </a:r>
            <a:r>
              <a:rPr lang="en-IN" sz="1200" b="0" i="0">
                <a:effectLst/>
                <a:latin typeface="Arial" panose="020B0604020202020204" pitchFamily="34" charset="0"/>
                <a:cs typeface="Arial" panose="020B0604020202020204" pitchFamily="34" charset="0"/>
              </a:rPr>
              <a:t> with other zones.</a:t>
            </a:r>
            <a:endParaRPr lang="en-US" sz="1200" b="0"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51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BC6A-A2E5-2948-DB60-02B4844D32CA}"/>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88A2FAC-0E87-62D0-9B20-3FE6E21C267D}"/>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4108AC-F752-6F8E-1A21-FA5D6D3C0AE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179402A2-2889-403D-F8ED-4742E3F07064}"/>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E916A7B-5CAA-76D6-3A57-9D0E23CF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3EF7B06F-C2B4-1B57-37B0-61B8A682C4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653889AB-43EE-C2AA-F319-8058BC88B8DC}"/>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b="1"/>
          </a:p>
        </p:txBody>
      </p:sp>
      <p:sp>
        <p:nvSpPr>
          <p:cNvPr id="3" name="Title 1">
            <a:extLst>
              <a:ext uri="{FF2B5EF4-FFF2-40B4-BE49-F238E27FC236}">
                <a16:creationId xmlns:a16="http://schemas.microsoft.com/office/drawing/2014/main" id="{EEB0E908-0EAA-28AA-7B87-95F553A20B49}"/>
              </a:ext>
            </a:extLst>
          </p:cNvPr>
          <p:cNvSpPr txBox="1">
            <a:spLocks/>
          </p:cNvSpPr>
          <p:nvPr/>
        </p:nvSpPr>
        <p:spPr>
          <a:xfrm>
            <a:off x="412953" y="224997"/>
            <a:ext cx="5044264" cy="42739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2</a:t>
            </a:r>
          </a:p>
        </p:txBody>
      </p:sp>
      <p:sp>
        <p:nvSpPr>
          <p:cNvPr id="7" name="TextBox 6">
            <a:extLst>
              <a:ext uri="{FF2B5EF4-FFF2-40B4-BE49-F238E27FC236}">
                <a16:creationId xmlns:a16="http://schemas.microsoft.com/office/drawing/2014/main" id="{E211F93D-6645-BC81-B10C-F950047EA0E9}"/>
              </a:ext>
            </a:extLst>
          </p:cNvPr>
          <p:cNvSpPr txBox="1"/>
          <p:nvPr/>
        </p:nvSpPr>
        <p:spPr>
          <a:xfrm>
            <a:off x="603114" y="974917"/>
            <a:ext cx="10894979" cy="4801314"/>
          </a:xfrm>
          <a:prstGeom prst="rect">
            <a:avLst/>
          </a:prstGeom>
          <a:noFill/>
        </p:spPr>
        <p:txBody>
          <a:bodyPr wrap="square" rtlCol="0">
            <a:spAutoFit/>
          </a:bodyPr>
          <a:lstStyle/>
          <a:p>
            <a:pPr algn="l"/>
            <a:r>
              <a:rPr lang="en-US" sz="1600" b="1" i="0">
                <a:effectLst/>
                <a:latin typeface="Arial" panose="020B0604020202020204" pitchFamily="34" charset="0"/>
                <a:cs typeface="Arial" panose="020B0604020202020204" pitchFamily="34" charset="0"/>
              </a:rPr>
              <a:t>Objective: Optimizing Zonal Parameter Coefficients for main extruder parameters prediction</a:t>
            </a:r>
          </a:p>
          <a:p>
            <a:pPr algn="l"/>
            <a:endParaRPr lang="en-US" b="0" i="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Goal: To understand the mathematical relation between main extruder and heating power &amp; temperature zones 1-16.</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Striving for a model that ensures accurate main extruder parameters prediction based on specific zonal features.</a:t>
            </a:r>
          </a:p>
          <a:p>
            <a:pPr algn="l"/>
            <a:endParaRPr lang="en-IN">
              <a:latin typeface="Arial" panose="020B0604020202020204" pitchFamily="34" charset="0"/>
              <a:cs typeface="Arial" panose="020B0604020202020204" pitchFamily="34" charset="0"/>
            </a:endParaRPr>
          </a:p>
          <a:p>
            <a:pPr algn="l"/>
            <a:r>
              <a:rPr lang="en-US" sz="1600" b="1" i="0">
                <a:effectLst/>
                <a:latin typeface="Arial" panose="020B0604020202020204" pitchFamily="34" charset="0"/>
                <a:cs typeface="Arial" panose="020B0604020202020204" pitchFamily="34" charset="0"/>
              </a:rPr>
              <a:t>Features and Target</a:t>
            </a:r>
          </a:p>
          <a:p>
            <a:pPr algn="l"/>
            <a:endParaRPr lang="en-US"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Parameters under consideration : </a:t>
            </a:r>
            <a:r>
              <a:rPr lang="en-US" sz="1400">
                <a:latin typeface="Arial" panose="020B0604020202020204" pitchFamily="34" charset="0"/>
                <a:cs typeface="Arial" panose="020B0604020202020204" pitchFamily="34" charset="0"/>
              </a:rPr>
              <a:t>Temperature &amp; Control point</a:t>
            </a:r>
            <a:r>
              <a:rPr lang="en-US" sz="1400" b="0" i="0">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1400" b="0" i="0">
                <a:effectLst/>
                <a:latin typeface="Arial" panose="020B0604020202020204" pitchFamily="34" charset="0"/>
                <a:cs typeface="Arial" panose="020B0604020202020204" pitchFamily="34" charset="0"/>
              </a:rPr>
              <a:t>Target variable for prediction : Melt Temperature, Melt Pressure, Screw Load, Scre</a:t>
            </a:r>
            <a:r>
              <a:rPr lang="en-US" sz="1400">
                <a:latin typeface="Arial" panose="020B0604020202020204" pitchFamily="34" charset="0"/>
                <a:cs typeface="Arial" panose="020B0604020202020204" pitchFamily="34" charset="0"/>
              </a:rPr>
              <a:t>w Rotation Speed</a:t>
            </a:r>
            <a:r>
              <a:rPr lang="en-US" sz="1400" b="0" i="0">
                <a:effectLst/>
                <a:latin typeface="Arial" panose="020B0604020202020204" pitchFamily="34" charset="0"/>
                <a:cs typeface="Arial" panose="020B0604020202020204" pitchFamily="34" charset="0"/>
              </a:rPr>
              <a:t>, Vacuum. </a:t>
            </a:r>
          </a:p>
          <a:p>
            <a:pPr marL="285750" lvl="0" indent="-285750">
              <a:buFont typeface="Arial" panose="020B0604020202020204" pitchFamily="34" charset="0"/>
              <a:buChar char="•"/>
            </a:pPr>
            <a:endParaRPr lang="en-IN"/>
          </a:p>
          <a:p>
            <a:pPr marL="285750" lvl="0" indent="-285750">
              <a:buFont typeface="Arial" panose="020B0604020202020204" pitchFamily="34" charset="0"/>
              <a:buChar char="•"/>
            </a:pPr>
            <a:endParaRPr lang="en-IN"/>
          </a:p>
          <a:p>
            <a:pPr lvl="0"/>
            <a:r>
              <a:rPr lang="en-US" sz="1600" b="1" i="0">
                <a:effectLst/>
                <a:latin typeface="Arial" panose="020B0604020202020204" pitchFamily="34" charset="0"/>
                <a:cs typeface="Arial" panose="020B0604020202020204" pitchFamily="34" charset="0"/>
              </a:rPr>
              <a:t>Model and Approach: </a:t>
            </a:r>
            <a:r>
              <a:rPr lang="en-US" sz="1600" b="1">
                <a:latin typeface="Arial" panose="020B0604020202020204" pitchFamily="34" charset="0"/>
                <a:cs typeface="Arial" panose="020B0604020202020204" pitchFamily="34" charset="0"/>
              </a:rPr>
              <a:t>Lasso</a:t>
            </a:r>
            <a:r>
              <a:rPr lang="en-US" sz="1600" b="1" i="0">
                <a:effectLst/>
                <a:latin typeface="Arial" panose="020B0604020202020204" pitchFamily="34" charset="0"/>
                <a:cs typeface="Arial" panose="020B0604020202020204" pitchFamily="34" charset="0"/>
              </a:rPr>
              <a:t> Regression, but why Lasso?</a:t>
            </a:r>
          </a:p>
          <a:p>
            <a:pPr lvl="0"/>
            <a:endParaRPr lang="en-US" sz="1400" b="1">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Lasso regression performs variable selection by imposing a penalty on the absolute size of the regression coefficients. This means that it tends to shrink the coefficients of less important variables towards zero, effectively selecting the most relevant variables. In the context of the hopper section, where various factors (e.g., temperature, pressure, screw speed) might affect the extrusion process, Lasso can help identify the most influential variables among a large set of potential predictors.</a:t>
            </a:r>
          </a:p>
          <a:p>
            <a:pPr marL="285750" lvl="0" indent="-285750">
              <a:buFont typeface="Arial" panose="020B0604020202020204" pitchFamily="34" charset="0"/>
              <a:buChar char="•"/>
            </a:pPr>
            <a:endParaRPr lang="en-US" sz="1400" i="0">
              <a:effectLst/>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Regularization: Lasso regression incorporates a regularization parameter that helps prevent overfitting by penalizing large coefficient values.</a:t>
            </a:r>
          </a:p>
        </p:txBody>
      </p:sp>
    </p:spTree>
    <p:extLst>
      <p:ext uri="{BB962C8B-B14F-4D97-AF65-F5344CB8AC3E}">
        <p14:creationId xmlns:p14="http://schemas.microsoft.com/office/powerpoint/2010/main" val="56372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7907-A011-2813-2888-6ED7DA6D1B03}"/>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5D035F4-A088-8C0B-DA06-36F13C09600A}"/>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8F78F978-08EF-5C3B-128F-620C29893864}"/>
              </a:ext>
            </a:extLst>
          </p:cNvPr>
          <p:cNvSpPr txBox="1">
            <a:spLocks/>
          </p:cNvSpPr>
          <p:nvPr/>
        </p:nvSpPr>
        <p:spPr>
          <a:xfrm>
            <a:off x="412953" y="224997"/>
            <a:ext cx="7085127"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2</a:t>
            </a:r>
          </a:p>
        </p:txBody>
      </p:sp>
      <p:pic>
        <p:nvPicPr>
          <p:cNvPr id="5" name="Picture 4">
            <a:extLst>
              <a:ext uri="{FF2B5EF4-FFF2-40B4-BE49-F238E27FC236}">
                <a16:creationId xmlns:a16="http://schemas.microsoft.com/office/drawing/2014/main" id="{A31CCDD9-22B2-6B7C-C8B7-B87CC3519AD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0E000AE1-B77A-420E-3F53-F480231E2CEF}"/>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EF4CD78-7A65-9CF6-C961-17C49D423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D8FA3BFE-ED4A-627A-EE8F-A7DF97FE4C8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A11B14B0-2EC9-56EC-173D-2AC08B0E8EDF}"/>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D6636BDA-0507-3034-9216-ED8F5BD052C5}"/>
              </a:ext>
            </a:extLst>
          </p:cNvPr>
          <p:cNvSpPr txBox="1"/>
          <p:nvPr/>
        </p:nvSpPr>
        <p:spPr>
          <a:xfrm>
            <a:off x="678426" y="996000"/>
            <a:ext cx="9471414" cy="338554"/>
          </a:xfrm>
          <a:prstGeom prst="rect">
            <a:avLst/>
          </a:prstGeom>
          <a:noFill/>
        </p:spPr>
        <p:txBody>
          <a:bodyPr wrap="square" rtlCol="0">
            <a:spAutoFit/>
          </a:bodyPr>
          <a:lstStyle/>
          <a:p>
            <a:r>
              <a:rPr lang="en-IN" sz="1600" b="1">
                <a:latin typeface="Arial" panose="020B0604020202020204" pitchFamily="34" charset="0"/>
                <a:cs typeface="Arial" panose="020B0604020202020204" pitchFamily="34" charset="0"/>
              </a:rPr>
              <a:t>Contribution of each Zones to </a:t>
            </a:r>
            <a:r>
              <a:rPr lang="en-US" sz="1600" b="1">
                <a:latin typeface="Arial" panose="020B0604020202020204" pitchFamily="34" charset="0"/>
                <a:cs typeface="Arial" panose="020B0604020202020204" pitchFamily="34" charset="0"/>
              </a:rPr>
              <a:t>M</a:t>
            </a:r>
            <a:r>
              <a:rPr lang="en-US" sz="1600" b="1" i="0">
                <a:effectLst/>
                <a:latin typeface="Arial" panose="020B0604020202020204" pitchFamily="34" charset="0"/>
                <a:cs typeface="Arial" panose="020B0604020202020204" pitchFamily="34" charset="0"/>
              </a:rPr>
              <a:t>ain extruder parameters</a:t>
            </a:r>
            <a:r>
              <a:rPr lang="en-IN" sz="1600" b="1">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71586109-AE4D-A843-52FE-4F829280B3B9}"/>
              </a:ext>
            </a:extLst>
          </p:cNvPr>
          <p:cNvSpPr txBox="1"/>
          <p:nvPr/>
        </p:nvSpPr>
        <p:spPr>
          <a:xfrm>
            <a:off x="1542026" y="1614611"/>
            <a:ext cx="3015710" cy="2677656"/>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ourier New" panose="02070309020205020404" pitchFamily="49" charset="0"/>
                <a:ea typeface="+mn-lt"/>
                <a:cs typeface="Courier New" panose="02070309020205020404" pitchFamily="49" charset="0"/>
              </a:rPr>
              <a:t>Screw Load</a:t>
            </a:r>
            <a:endParaRPr lang="en-US" sz="1200" b="1">
              <a:latin typeface="Courier New" panose="02070309020205020404" pitchFamily="49" charset="0"/>
              <a:cs typeface="Courier New" panose="02070309020205020404" pitchFamily="49" charset="0"/>
            </a:endParaRPr>
          </a:p>
          <a:p>
            <a:pPr algn="ctr"/>
            <a:r>
              <a:rPr lang="en-US" sz="1200" b="1">
                <a:latin typeface="Courier New" panose="02070309020205020404" pitchFamily="49" charset="0"/>
                <a:ea typeface="+mn-lt"/>
                <a:cs typeface="Courier New" panose="02070309020205020404" pitchFamily="49" charset="0"/>
              </a:rPr>
              <a:t>Feature Coefficients</a:t>
            </a:r>
            <a:endParaRPr lang="en-US" sz="1200" b="1">
              <a:latin typeface="Courier New" panose="02070309020205020404" pitchFamily="49" charset="0"/>
              <a:cs typeface="Courier New" panose="02070309020205020404" pitchFamily="49" charset="0"/>
            </a:endParaRP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5 Temperature :  2.01</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7 Temperature : -0.56</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9 Temperature : -0.52</a:t>
            </a:r>
            <a:endParaRPr lang="en-US" sz="1200">
              <a:latin typeface="Courier New" panose="02070309020205020404" pitchFamily="49" charset="0"/>
              <a:cs typeface="Courier New" panose="02070309020205020404" pitchFamily="49" charset="0"/>
            </a:endParaRPr>
          </a:p>
          <a:p>
            <a:pPr algn="ctr"/>
            <a:endParaRPr lang="en-US" sz="1200">
              <a:latin typeface="Courier New" panose="02070309020205020404" pitchFamily="49" charset="0"/>
              <a:ea typeface="+mn-lt"/>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2 Ctrl Point : -0.02</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3 Ctrl Point : -0.23</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4 Ctrl Point : -0.19</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5 Ctrl Point : -0.81</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8 Ctrl Point :  0.07</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12 Ctrl Point: 0.006</a:t>
            </a:r>
          </a:p>
          <a:p>
            <a:pPr algn="ctr"/>
            <a:endParaRPr lang="en-US" sz="120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A2E9F75A-EFC5-32F0-15E2-8F7E069A839E}"/>
              </a:ext>
            </a:extLst>
          </p:cNvPr>
          <p:cNvSpPr txBox="1"/>
          <p:nvPr/>
        </p:nvSpPr>
        <p:spPr>
          <a:xfrm>
            <a:off x="6990011" y="1628776"/>
            <a:ext cx="3015710" cy="2677656"/>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ourier New" panose="02070309020205020404" pitchFamily="49" charset="0"/>
                <a:cs typeface="Courier New" panose="02070309020205020404" pitchFamily="49" charset="0"/>
              </a:rPr>
              <a:t>Pressure</a:t>
            </a:r>
            <a:r>
              <a:rPr lang="en-US" sz="1200">
                <a:latin typeface="Courier New" panose="02070309020205020404" pitchFamily="49" charset="0"/>
                <a:cs typeface="Courier New" panose="02070309020205020404" pitchFamily="49" charset="0"/>
              </a:rPr>
              <a:t> </a:t>
            </a:r>
          </a:p>
          <a:p>
            <a:pPr algn="ctr"/>
            <a:r>
              <a:rPr lang="en-US" sz="1200" b="1">
                <a:latin typeface="Courier New" panose="02070309020205020404" pitchFamily="49" charset="0"/>
                <a:ea typeface="+mn-lt"/>
                <a:cs typeface="Courier New" panose="02070309020205020404" pitchFamily="49" charset="0"/>
              </a:rPr>
              <a:t>Feature Coefficients</a:t>
            </a:r>
          </a:p>
          <a:p>
            <a:pPr algn="ctr"/>
            <a:endParaRPr lang="en-US" sz="1200" b="1">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Temperature </a:t>
            </a:r>
            <a:r>
              <a:rPr lang="en-US" sz="1200">
                <a:latin typeface="Courier New" panose="02070309020205020404" pitchFamily="49" charset="0"/>
                <a:cs typeface="Courier New" panose="02070309020205020404" pitchFamily="49" charset="0"/>
              </a:rPr>
              <a:t>: 0.61</a:t>
            </a:r>
          </a:p>
          <a:p>
            <a:pPr algn="ctr"/>
            <a:r>
              <a:rPr lang="en-US" sz="1200">
                <a:latin typeface="Courier New" panose="02070309020205020404" pitchFamily="49" charset="0"/>
                <a:ea typeface="+mn-lt"/>
                <a:cs typeface="Courier New" panose="02070309020205020404" pitchFamily="49" charset="0"/>
              </a:rPr>
              <a:t>Zone 3 Temperature </a:t>
            </a:r>
            <a:r>
              <a:rPr lang="en-US" sz="1200">
                <a:latin typeface="Courier New" panose="02070309020205020404" pitchFamily="49" charset="0"/>
                <a:cs typeface="Courier New" panose="02070309020205020404" pitchFamily="49" charset="0"/>
              </a:rPr>
              <a:t>: 0.02 </a:t>
            </a:r>
          </a:p>
          <a:p>
            <a:pPr algn="ctr"/>
            <a:r>
              <a:rPr lang="en-US" sz="1200">
                <a:latin typeface="Courier New" panose="02070309020205020404" pitchFamily="49" charset="0"/>
                <a:ea typeface="+mn-lt"/>
                <a:cs typeface="Courier New" panose="02070309020205020404" pitchFamily="49" charset="0"/>
              </a:rPr>
              <a:t>Zone 4 Temperature </a:t>
            </a:r>
            <a:r>
              <a:rPr lang="en-US" sz="1200">
                <a:latin typeface="Courier New" panose="02070309020205020404" pitchFamily="49" charset="0"/>
                <a:cs typeface="Courier New" panose="02070309020205020404" pitchFamily="49" charset="0"/>
              </a:rPr>
              <a:t>: 0.21</a:t>
            </a:r>
          </a:p>
          <a:p>
            <a:pPr algn="ctr"/>
            <a:r>
              <a:rPr lang="en-US" sz="1200">
                <a:latin typeface="Courier New" panose="02070309020205020404" pitchFamily="49" charset="0"/>
                <a:ea typeface="+mn-lt"/>
                <a:cs typeface="Courier New" panose="02070309020205020404" pitchFamily="49" charset="0"/>
              </a:rPr>
              <a:t>Zone 7 Temperature  </a:t>
            </a:r>
            <a:r>
              <a:rPr lang="en-US" sz="1200">
                <a:latin typeface="Courier New" panose="02070309020205020404" pitchFamily="49" charset="0"/>
                <a:cs typeface="Courier New" panose="02070309020205020404" pitchFamily="49" charset="0"/>
              </a:rPr>
              <a:t>: 0.006</a:t>
            </a:r>
          </a:p>
          <a:p>
            <a:pPr algn="ctr"/>
            <a:r>
              <a:rPr lang="en-US" sz="1200">
                <a:latin typeface="Courier New" panose="02070309020205020404" pitchFamily="49" charset="0"/>
                <a:ea typeface="+mn-lt"/>
                <a:cs typeface="Courier New" panose="02070309020205020404" pitchFamily="49" charset="0"/>
              </a:rPr>
              <a:t>Zone 10 Temperature </a:t>
            </a:r>
            <a:r>
              <a:rPr lang="en-US" sz="1200">
                <a:latin typeface="Courier New" panose="02070309020205020404" pitchFamily="49" charset="0"/>
                <a:cs typeface="Courier New" panose="02070309020205020404" pitchFamily="49" charset="0"/>
              </a:rPr>
              <a:t>:  0.13</a:t>
            </a:r>
            <a:endParaRPr lang="en-US" sz="1200">
              <a:latin typeface="Courier New" panose="02070309020205020404" pitchFamily="49" charset="0"/>
              <a:ea typeface="Calibri" panose="020F0502020204030204"/>
              <a:cs typeface="Courier New" panose="02070309020205020404" pitchFamily="49" charset="0"/>
            </a:endParaRP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3 Ctrl Point </a:t>
            </a:r>
            <a:r>
              <a:rPr lang="en-US" sz="1200">
                <a:latin typeface="Courier New" panose="02070309020205020404" pitchFamily="49" charset="0"/>
                <a:cs typeface="Courier New" panose="02070309020205020404" pitchFamily="49" charset="0"/>
              </a:rPr>
              <a:t>:  0.05</a:t>
            </a:r>
          </a:p>
          <a:p>
            <a:pPr algn="ctr"/>
            <a:r>
              <a:rPr lang="en-US" sz="1200">
                <a:latin typeface="Courier New" panose="02070309020205020404" pitchFamily="49" charset="0"/>
                <a:ea typeface="+mn-lt"/>
                <a:cs typeface="Courier New" panose="02070309020205020404" pitchFamily="49" charset="0"/>
              </a:rPr>
              <a:t>Zone 4 Ctrl Point </a:t>
            </a:r>
            <a:r>
              <a:rPr lang="en-US" sz="1200">
                <a:latin typeface="Courier New" panose="02070309020205020404" pitchFamily="49" charset="0"/>
                <a:cs typeface="Courier New" panose="02070309020205020404" pitchFamily="49" charset="0"/>
              </a:rPr>
              <a:t>:  0.02</a:t>
            </a:r>
          </a:p>
          <a:p>
            <a:pPr algn="ctr"/>
            <a:r>
              <a:rPr lang="en-US" sz="1200">
                <a:latin typeface="Courier New" panose="02070309020205020404" pitchFamily="49" charset="0"/>
                <a:ea typeface="+mn-lt"/>
                <a:cs typeface="Courier New" panose="02070309020205020404" pitchFamily="49" charset="0"/>
              </a:rPr>
              <a:t>Zone 5 Ctrl Point </a:t>
            </a:r>
            <a:r>
              <a:rPr lang="en-US" sz="1200">
                <a:latin typeface="Courier New" panose="02070309020205020404" pitchFamily="49" charset="0"/>
                <a:cs typeface="Courier New" panose="02070309020205020404" pitchFamily="49" charset="0"/>
              </a:rPr>
              <a:t>: -0.95</a:t>
            </a:r>
          </a:p>
          <a:p>
            <a:pPr algn="ctr"/>
            <a:r>
              <a:rPr lang="en-US" sz="1200">
                <a:latin typeface="Courier New" panose="02070309020205020404" pitchFamily="49" charset="0"/>
                <a:ea typeface="+mn-lt"/>
                <a:cs typeface="Courier New" panose="02070309020205020404" pitchFamily="49" charset="0"/>
              </a:rPr>
              <a:t>Zone 8 Ctrl Point </a:t>
            </a:r>
            <a:r>
              <a:rPr lang="en-US" sz="1200">
                <a:latin typeface="Courier New" panose="02070309020205020404" pitchFamily="49" charset="0"/>
                <a:cs typeface="Courier New" panose="02070309020205020404" pitchFamily="49" charset="0"/>
              </a:rPr>
              <a:t>:  0.04</a:t>
            </a:r>
          </a:p>
          <a:p>
            <a:pPr algn="ctr"/>
            <a:r>
              <a:rPr lang="en-US" sz="1200">
                <a:latin typeface="Courier New" panose="02070309020205020404" pitchFamily="49" charset="0"/>
                <a:ea typeface="+mn-lt"/>
                <a:cs typeface="Courier New" panose="02070309020205020404" pitchFamily="49" charset="0"/>
              </a:rPr>
              <a:t>Zone 12 Ctrl Point </a:t>
            </a:r>
            <a:r>
              <a:rPr lang="en-US" sz="1200">
                <a:latin typeface="Courier New" panose="02070309020205020404" pitchFamily="49" charset="0"/>
                <a:cs typeface="Courier New" panose="02070309020205020404" pitchFamily="49" charset="0"/>
              </a:rPr>
              <a:t>:  0.005</a:t>
            </a:r>
            <a:endParaRPr lang="en-US" sz="1200">
              <a:latin typeface="Courier New" panose="02070309020205020404" pitchFamily="49" charset="0"/>
              <a:ea typeface="Calibri"/>
              <a:cs typeface="Courier New" panose="02070309020205020404" pitchFamily="49" charset="0"/>
            </a:endParaRPr>
          </a:p>
        </p:txBody>
      </p:sp>
      <p:sp>
        <p:nvSpPr>
          <p:cNvPr id="9" name="TextBox 8">
            <a:extLst>
              <a:ext uri="{FF2B5EF4-FFF2-40B4-BE49-F238E27FC236}">
                <a16:creationId xmlns:a16="http://schemas.microsoft.com/office/drawing/2014/main" id="{92DACBE8-43EB-4319-7DF0-2FC61ADE1B15}"/>
              </a:ext>
            </a:extLst>
          </p:cNvPr>
          <p:cNvSpPr txBox="1"/>
          <p:nvPr/>
        </p:nvSpPr>
        <p:spPr>
          <a:xfrm>
            <a:off x="7091443" y="4600654"/>
            <a:ext cx="28128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panose="020B0604020202020204" pitchFamily="34" charset="0"/>
                <a:cs typeface="Arial" panose="020B0604020202020204" pitchFamily="34" charset="0"/>
              </a:rPr>
              <a:t>Temp Zone 1 and Control Zone 5 contributes the most towards Pressure positively and negatively based on the coefficient values.</a:t>
            </a:r>
          </a:p>
        </p:txBody>
      </p:sp>
      <p:sp>
        <p:nvSpPr>
          <p:cNvPr id="11" name="TextBox 10">
            <a:extLst>
              <a:ext uri="{FF2B5EF4-FFF2-40B4-BE49-F238E27FC236}">
                <a16:creationId xmlns:a16="http://schemas.microsoft.com/office/drawing/2014/main" id="{87B6665E-B47B-74DD-EF43-A9F6D05CEBA2}"/>
              </a:ext>
            </a:extLst>
          </p:cNvPr>
          <p:cNvSpPr txBox="1"/>
          <p:nvPr/>
        </p:nvSpPr>
        <p:spPr>
          <a:xfrm>
            <a:off x="1657220" y="4557910"/>
            <a:ext cx="2812844" cy="830997"/>
          </a:xfrm>
          <a:prstGeom prst="rect">
            <a:avLst/>
          </a:prstGeom>
          <a:noFill/>
        </p:spPr>
        <p:txBody>
          <a:bodyPr wrap="square" lIns="91440" tIns="45720" rIns="91440" bIns="45720" anchor="t">
            <a:spAutoFit/>
          </a:bodyPr>
          <a:lstStyle/>
          <a:p>
            <a:pPr algn="ctr"/>
            <a:r>
              <a:rPr lang="en-US" sz="1200">
                <a:latin typeface="Arial"/>
                <a:cs typeface="Arial"/>
              </a:rPr>
              <a:t>Temp Zone 5 and Control Zone 5 contributes the most towards Screw Load positively and negatively based on the coefficient values.</a:t>
            </a:r>
            <a:endParaRPr lang="en-IN" sz="1200">
              <a:latin typeface="Arial"/>
              <a:cs typeface="Arial"/>
            </a:endParaRPr>
          </a:p>
        </p:txBody>
      </p:sp>
    </p:spTree>
    <p:extLst>
      <p:ext uri="{BB962C8B-B14F-4D97-AF65-F5344CB8AC3E}">
        <p14:creationId xmlns:p14="http://schemas.microsoft.com/office/powerpoint/2010/main" val="4140056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24997"/>
            <a:ext cx="6810807"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MAIN EXTRUDER : MODEL BUILDING 2</a:t>
            </a: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B742F4EB-6B7E-A6FE-5F73-F69FB73D73C3}"/>
              </a:ext>
            </a:extLst>
          </p:cNvPr>
          <p:cNvSpPr txBox="1"/>
          <p:nvPr/>
        </p:nvSpPr>
        <p:spPr>
          <a:xfrm>
            <a:off x="4500665" y="1614611"/>
            <a:ext cx="3190666" cy="2862322"/>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ourier New" panose="02070309020205020404" pitchFamily="49" charset="0"/>
                <a:cs typeface="Courier New" panose="02070309020205020404" pitchFamily="49" charset="0"/>
              </a:rPr>
              <a:t>Screw Rotation speed </a:t>
            </a:r>
          </a:p>
          <a:p>
            <a:pPr algn="ctr"/>
            <a:r>
              <a:rPr lang="en-US" sz="1200" b="1">
                <a:latin typeface="Courier New" panose="02070309020205020404" pitchFamily="49" charset="0"/>
                <a:ea typeface="+mn-lt"/>
                <a:cs typeface="Courier New" panose="02070309020205020404" pitchFamily="49" charset="0"/>
              </a:rPr>
              <a:t>Feature Coefficients</a:t>
            </a:r>
            <a:endParaRPr lang="en-US" sz="1200" b="1">
              <a:latin typeface="Courier New" panose="02070309020205020404" pitchFamily="49" charset="0"/>
              <a:cs typeface="Courier New" panose="02070309020205020404" pitchFamily="49" charset="0"/>
            </a:endParaRP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Temperature </a:t>
            </a:r>
            <a:r>
              <a:rPr lang="en-US" sz="1200">
                <a:latin typeface="Courier New" panose="02070309020205020404" pitchFamily="49" charset="0"/>
                <a:cs typeface="Courier New" panose="02070309020205020404" pitchFamily="49" charset="0"/>
              </a:rPr>
              <a:t>:  0.96</a:t>
            </a:r>
          </a:p>
          <a:p>
            <a:pPr algn="ctr"/>
            <a:r>
              <a:rPr lang="en-US" sz="1200">
                <a:latin typeface="Courier New" panose="02070309020205020404" pitchFamily="49" charset="0"/>
                <a:ea typeface="+mn-lt"/>
                <a:cs typeface="Courier New" panose="02070309020205020404" pitchFamily="49" charset="0"/>
              </a:rPr>
              <a:t>Zone 2 Temperature </a:t>
            </a:r>
            <a:r>
              <a:rPr lang="en-US" sz="1200">
                <a:latin typeface="Courier New" panose="02070309020205020404" pitchFamily="49" charset="0"/>
                <a:cs typeface="Courier New" panose="02070309020205020404" pitchFamily="49" charset="0"/>
              </a:rPr>
              <a:t>:0.0009</a:t>
            </a:r>
          </a:p>
          <a:p>
            <a:pPr algn="ctr"/>
            <a:r>
              <a:rPr lang="en-US" sz="1200">
                <a:latin typeface="Courier New" panose="02070309020205020404" pitchFamily="49" charset="0"/>
                <a:ea typeface="+mn-lt"/>
                <a:cs typeface="Courier New" panose="02070309020205020404" pitchFamily="49" charset="0"/>
              </a:rPr>
              <a:t>Zone 4 Temperature </a:t>
            </a:r>
            <a:r>
              <a:rPr lang="en-US" sz="1200">
                <a:latin typeface="Courier New" panose="02070309020205020404" pitchFamily="49" charset="0"/>
                <a:cs typeface="Courier New" panose="02070309020205020404" pitchFamily="49" charset="0"/>
              </a:rPr>
              <a:t>:0.0001</a:t>
            </a:r>
          </a:p>
          <a:p>
            <a:pPr algn="ctr"/>
            <a:r>
              <a:rPr lang="en-US" sz="1200">
                <a:latin typeface="Courier New" panose="02070309020205020404" pitchFamily="49" charset="0"/>
                <a:ea typeface="+mn-lt"/>
                <a:cs typeface="Courier New" panose="02070309020205020404" pitchFamily="49" charset="0"/>
              </a:rPr>
              <a:t>Zone 5 Temperature </a:t>
            </a:r>
            <a:r>
              <a:rPr lang="en-US" sz="1200">
                <a:latin typeface="Courier New" panose="02070309020205020404" pitchFamily="49" charset="0"/>
                <a:cs typeface="Courier New" panose="02070309020205020404" pitchFamily="49" charset="0"/>
              </a:rPr>
              <a:t>:  0.03</a:t>
            </a: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cs typeface="Courier New" panose="02070309020205020404" pitchFamily="49" charset="0"/>
              </a:rPr>
              <a:t> </a:t>
            </a:r>
            <a:r>
              <a:rPr lang="en-US" sz="1200">
                <a:latin typeface="Courier New" panose="02070309020205020404" pitchFamily="49" charset="0"/>
                <a:ea typeface="+mn-lt"/>
                <a:cs typeface="Courier New" panose="02070309020205020404" pitchFamily="49" charset="0"/>
              </a:rPr>
              <a:t> Zone 1 Ctrl Point </a:t>
            </a:r>
            <a:r>
              <a:rPr lang="en-US" sz="1200">
                <a:latin typeface="Courier New" panose="02070309020205020404" pitchFamily="49" charset="0"/>
                <a:cs typeface="Courier New" panose="02070309020205020404" pitchFamily="49" charset="0"/>
              </a:rPr>
              <a:t>: 0.05</a:t>
            </a:r>
          </a:p>
          <a:p>
            <a:pPr algn="ctr"/>
            <a:r>
              <a:rPr lang="en-US" sz="1200">
                <a:latin typeface="Courier New" panose="02070309020205020404" pitchFamily="49" charset="0"/>
                <a:ea typeface="+mn-lt"/>
                <a:cs typeface="Courier New" panose="02070309020205020404" pitchFamily="49" charset="0"/>
              </a:rPr>
              <a:t>   Zone 4 Ctrl Point </a:t>
            </a:r>
            <a:r>
              <a:rPr lang="en-US" sz="1200">
                <a:latin typeface="Courier New" panose="02070309020205020404" pitchFamily="49" charset="0"/>
                <a:cs typeface="Courier New" panose="02070309020205020404" pitchFamily="49" charset="0"/>
              </a:rPr>
              <a:t>:-0.005</a:t>
            </a:r>
          </a:p>
          <a:p>
            <a:pPr algn="ctr"/>
            <a:r>
              <a:rPr lang="en-US" sz="1200">
                <a:latin typeface="Courier New" panose="02070309020205020404" pitchFamily="49" charset="0"/>
                <a:ea typeface="+mn-lt"/>
                <a:cs typeface="Courier New" panose="02070309020205020404" pitchFamily="49" charset="0"/>
              </a:rPr>
              <a:t> Zone 5 Ctrl Point :</a:t>
            </a:r>
            <a:r>
              <a:rPr lang="en-US" sz="1200">
                <a:latin typeface="Courier New" panose="02070309020205020404" pitchFamily="49" charset="0"/>
                <a:cs typeface="Courier New" panose="02070309020205020404" pitchFamily="49" charset="0"/>
              </a:rPr>
              <a:t>-0.86</a:t>
            </a:r>
          </a:p>
          <a:p>
            <a:pPr algn="ctr"/>
            <a:r>
              <a:rPr lang="en-US" sz="1200">
                <a:latin typeface="Courier New" panose="02070309020205020404" pitchFamily="49" charset="0"/>
                <a:ea typeface="+mn-lt"/>
                <a:cs typeface="Courier New" panose="02070309020205020404" pitchFamily="49" charset="0"/>
              </a:rPr>
              <a:t>Zone 8 Ctrl Point </a:t>
            </a:r>
            <a:r>
              <a:rPr lang="en-US" sz="1200">
                <a:latin typeface="Courier New" panose="02070309020205020404" pitchFamily="49" charset="0"/>
                <a:cs typeface="Courier New" panose="02070309020205020404" pitchFamily="49" charset="0"/>
              </a:rPr>
              <a:t>: 0.01</a:t>
            </a:r>
          </a:p>
          <a:p>
            <a:pPr algn="ctr"/>
            <a:r>
              <a:rPr lang="en-US" sz="1200">
                <a:latin typeface="Courier New" panose="02070309020205020404" pitchFamily="49" charset="0"/>
                <a:ea typeface="+mn-lt"/>
                <a:cs typeface="Courier New" panose="02070309020205020404" pitchFamily="49" charset="0"/>
              </a:rPr>
              <a:t>Zone 10 Ctrl Point</a:t>
            </a:r>
            <a:r>
              <a:rPr lang="en-US" sz="1200">
                <a:latin typeface="Courier New" panose="02070309020205020404" pitchFamily="49" charset="0"/>
                <a:cs typeface="Courier New" panose="02070309020205020404" pitchFamily="49" charset="0"/>
              </a:rPr>
              <a:t>: 0.04</a:t>
            </a:r>
          </a:p>
          <a:p>
            <a:pPr algn="ctr"/>
            <a:r>
              <a:rPr lang="en-US" sz="1200">
                <a:latin typeface="Courier New" panose="02070309020205020404" pitchFamily="49" charset="0"/>
                <a:ea typeface="+mn-lt"/>
                <a:cs typeface="Courier New" panose="02070309020205020404" pitchFamily="49" charset="0"/>
              </a:rPr>
              <a:t>Zone 12 Ctrl Point</a:t>
            </a:r>
            <a:r>
              <a:rPr lang="en-US" sz="1200">
                <a:latin typeface="Courier New" panose="02070309020205020404" pitchFamily="49" charset="0"/>
                <a:cs typeface="Courier New" panose="02070309020205020404" pitchFamily="49" charset="0"/>
              </a:rPr>
              <a:t>: 0.05</a:t>
            </a:r>
          </a:p>
          <a:p>
            <a:pPr algn="ctr"/>
            <a:endParaRPr lang="en-US" sz="120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B3D1007-1D79-8677-AB3A-B4EE415A5407}"/>
              </a:ext>
            </a:extLst>
          </p:cNvPr>
          <p:cNvSpPr txBox="1"/>
          <p:nvPr/>
        </p:nvSpPr>
        <p:spPr>
          <a:xfrm>
            <a:off x="8185742" y="1614611"/>
            <a:ext cx="3332650" cy="2862322"/>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ourier New" panose="02070309020205020404" pitchFamily="49" charset="0"/>
                <a:cs typeface="Courier New" panose="02070309020205020404" pitchFamily="49" charset="0"/>
              </a:rPr>
              <a:t>Vacuum</a:t>
            </a:r>
          </a:p>
          <a:p>
            <a:pPr algn="ctr"/>
            <a:r>
              <a:rPr lang="en-US" sz="1200" b="1">
                <a:latin typeface="Courier New" panose="02070309020205020404" pitchFamily="49" charset="0"/>
                <a:ea typeface="+mn-lt"/>
                <a:cs typeface="Courier New" panose="02070309020205020404" pitchFamily="49" charset="0"/>
              </a:rPr>
              <a:t>Feature Coefficients</a:t>
            </a:r>
            <a:endParaRPr lang="en-US" sz="1200" b="1">
              <a:latin typeface="Courier New" panose="02070309020205020404" pitchFamily="49" charset="0"/>
              <a:cs typeface="Courier New" panose="02070309020205020404" pitchFamily="49" charset="0"/>
            </a:endParaRP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Temperature </a:t>
            </a:r>
            <a:r>
              <a:rPr lang="en-US" sz="1200">
                <a:latin typeface="Courier New" panose="02070309020205020404" pitchFamily="49" charset="0"/>
                <a:cs typeface="Courier New" panose="02070309020205020404" pitchFamily="49" charset="0"/>
              </a:rPr>
              <a:t>: 0.59</a:t>
            </a:r>
          </a:p>
          <a:p>
            <a:pPr algn="ctr"/>
            <a:r>
              <a:rPr lang="en-US" sz="1200">
                <a:latin typeface="Courier New" panose="02070309020205020404" pitchFamily="49" charset="0"/>
                <a:ea typeface="+mn-lt"/>
                <a:cs typeface="Courier New" panose="02070309020205020404" pitchFamily="49" charset="0"/>
              </a:rPr>
              <a:t>Zone 4 Temperature </a:t>
            </a:r>
            <a:r>
              <a:rPr lang="en-US" sz="1200">
                <a:latin typeface="Courier New" panose="02070309020205020404" pitchFamily="49" charset="0"/>
                <a:cs typeface="Courier New" panose="02070309020205020404" pitchFamily="49" charset="0"/>
              </a:rPr>
              <a:t>: 0.08</a:t>
            </a:r>
          </a:p>
          <a:p>
            <a:pPr algn="ctr"/>
            <a:r>
              <a:rPr lang="en-US" sz="1200">
                <a:latin typeface="Courier New" panose="02070309020205020404" pitchFamily="49" charset="0"/>
                <a:ea typeface="+mn-lt"/>
                <a:cs typeface="Courier New" panose="02070309020205020404" pitchFamily="49" charset="0"/>
              </a:rPr>
              <a:t>Zone 5 Temperature </a:t>
            </a:r>
            <a:r>
              <a:rPr lang="en-US" sz="1200">
                <a:latin typeface="Courier New" panose="02070309020205020404" pitchFamily="49" charset="0"/>
                <a:cs typeface="Courier New" panose="02070309020205020404" pitchFamily="49" charset="0"/>
              </a:rPr>
              <a:t>: 0.17</a:t>
            </a:r>
          </a:p>
          <a:p>
            <a:pPr algn="ctr"/>
            <a:r>
              <a:rPr lang="en-US" sz="1200">
                <a:latin typeface="Courier New" panose="02070309020205020404" pitchFamily="49" charset="0"/>
                <a:ea typeface="+mn-lt"/>
                <a:cs typeface="Courier New" panose="02070309020205020404" pitchFamily="49" charset="0"/>
              </a:rPr>
              <a:t>Zone 7 Temperature </a:t>
            </a:r>
            <a:r>
              <a:rPr lang="en-US" sz="1200">
                <a:latin typeface="Courier New" panose="02070309020205020404" pitchFamily="49" charset="0"/>
                <a:cs typeface="Courier New" panose="02070309020205020404" pitchFamily="49" charset="0"/>
              </a:rPr>
              <a:t>: 0.05</a:t>
            </a:r>
          </a:p>
          <a:p>
            <a:pPr algn="ctr"/>
            <a:r>
              <a:rPr lang="en-US" sz="1200">
                <a:latin typeface="Courier New" panose="02070309020205020404" pitchFamily="49" charset="0"/>
                <a:ea typeface="+mn-lt"/>
                <a:cs typeface="Courier New" panose="02070309020205020404" pitchFamily="49" charset="0"/>
              </a:rPr>
              <a:t>Zone 14 Temperature</a:t>
            </a:r>
            <a:r>
              <a:rPr lang="en-US" sz="1200">
                <a:latin typeface="Courier New" panose="02070309020205020404" pitchFamily="49" charset="0"/>
                <a:cs typeface="Courier New" panose="02070309020205020404" pitchFamily="49" charset="0"/>
              </a:rPr>
              <a:t>:0.06 </a:t>
            </a: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Ctrl Point </a:t>
            </a:r>
            <a:r>
              <a:rPr lang="en-US" sz="1200">
                <a:latin typeface="Courier New" panose="02070309020205020404" pitchFamily="49" charset="0"/>
                <a:cs typeface="Courier New" panose="02070309020205020404" pitchFamily="49" charset="0"/>
              </a:rPr>
              <a:t>: 0.03</a:t>
            </a:r>
          </a:p>
          <a:p>
            <a:pPr algn="ctr"/>
            <a:r>
              <a:rPr lang="en-US" sz="1200">
                <a:latin typeface="Courier New" panose="02070309020205020404" pitchFamily="49" charset="0"/>
                <a:ea typeface="+mn-lt"/>
                <a:cs typeface="Courier New" panose="02070309020205020404" pitchFamily="49" charset="0"/>
              </a:rPr>
              <a:t> Zone 4 Ctrl Point </a:t>
            </a:r>
            <a:r>
              <a:rPr lang="en-US" sz="1200">
                <a:latin typeface="Courier New" panose="02070309020205020404" pitchFamily="49" charset="0"/>
                <a:cs typeface="Courier New" panose="02070309020205020404" pitchFamily="49" charset="0"/>
              </a:rPr>
              <a:t>: -0.03</a:t>
            </a:r>
          </a:p>
          <a:p>
            <a:pPr algn="ctr"/>
            <a:r>
              <a:rPr lang="en-US" sz="1200">
                <a:latin typeface="Courier New" panose="02070309020205020404" pitchFamily="49" charset="0"/>
                <a:ea typeface="+mn-lt"/>
                <a:cs typeface="Courier New" panose="02070309020205020404" pitchFamily="49" charset="0"/>
              </a:rPr>
              <a:t> Zone 5 Ctrl Point </a:t>
            </a:r>
            <a:r>
              <a:rPr lang="en-US" sz="1200">
                <a:latin typeface="Courier New" panose="02070309020205020404" pitchFamily="49" charset="0"/>
                <a:cs typeface="Courier New" panose="02070309020205020404" pitchFamily="49" charset="0"/>
              </a:rPr>
              <a:t>: -0.85</a:t>
            </a:r>
          </a:p>
          <a:p>
            <a:pPr algn="ctr"/>
            <a:r>
              <a:rPr lang="en-US" sz="1200">
                <a:latin typeface="Courier New" panose="02070309020205020404" pitchFamily="49" charset="0"/>
                <a:ea typeface="+mn-lt"/>
                <a:cs typeface="Courier New" panose="02070309020205020404" pitchFamily="49" charset="0"/>
              </a:rPr>
              <a:t>Zone 10 Ctrl Point</a:t>
            </a:r>
            <a:r>
              <a:rPr lang="en-US" sz="1200">
                <a:latin typeface="Courier New" panose="02070309020205020404" pitchFamily="49" charset="0"/>
                <a:cs typeface="Courier New" panose="02070309020205020404" pitchFamily="49" charset="0"/>
              </a:rPr>
              <a:t>: 0.03</a:t>
            </a:r>
          </a:p>
          <a:p>
            <a:pPr algn="ctr"/>
            <a:r>
              <a:rPr lang="en-US" sz="1200">
                <a:latin typeface="Courier New" panose="02070309020205020404" pitchFamily="49" charset="0"/>
                <a:ea typeface="+mn-lt"/>
                <a:cs typeface="Courier New" panose="02070309020205020404" pitchFamily="49" charset="0"/>
              </a:rPr>
              <a:t>Zone 11 Ctrl Point</a:t>
            </a:r>
            <a:r>
              <a:rPr lang="en-US" sz="1200">
                <a:latin typeface="Courier New" panose="02070309020205020404" pitchFamily="49" charset="0"/>
                <a:cs typeface="Courier New" panose="02070309020205020404" pitchFamily="49" charset="0"/>
              </a:rPr>
              <a:t>: 0.01</a:t>
            </a:r>
          </a:p>
          <a:p>
            <a:pPr algn="ctr"/>
            <a:r>
              <a:rPr lang="en-US" sz="1200">
                <a:latin typeface="Courier New" panose="02070309020205020404" pitchFamily="49" charset="0"/>
                <a:ea typeface="+mn-lt"/>
                <a:cs typeface="Courier New" panose="02070309020205020404" pitchFamily="49" charset="0"/>
              </a:rPr>
              <a:t>Zone 12 Ctrl Point</a:t>
            </a:r>
            <a:r>
              <a:rPr lang="en-US" sz="1200">
                <a:latin typeface="Courier New" panose="02070309020205020404" pitchFamily="49" charset="0"/>
                <a:cs typeface="Courier New" panose="02070309020205020404" pitchFamily="49" charset="0"/>
              </a:rPr>
              <a:t>: 0.02</a:t>
            </a:r>
          </a:p>
        </p:txBody>
      </p:sp>
      <p:sp>
        <p:nvSpPr>
          <p:cNvPr id="8" name="TextBox 7">
            <a:extLst>
              <a:ext uri="{FF2B5EF4-FFF2-40B4-BE49-F238E27FC236}">
                <a16:creationId xmlns:a16="http://schemas.microsoft.com/office/drawing/2014/main" id="{A184207F-9958-0190-1A30-10945F1D716C}"/>
              </a:ext>
            </a:extLst>
          </p:cNvPr>
          <p:cNvSpPr txBox="1"/>
          <p:nvPr/>
        </p:nvSpPr>
        <p:spPr>
          <a:xfrm>
            <a:off x="678426" y="996000"/>
            <a:ext cx="9471414" cy="338554"/>
          </a:xfrm>
          <a:prstGeom prst="rect">
            <a:avLst/>
          </a:prstGeom>
          <a:noFill/>
        </p:spPr>
        <p:txBody>
          <a:bodyPr wrap="square" rtlCol="0">
            <a:spAutoFit/>
          </a:bodyPr>
          <a:lstStyle/>
          <a:p>
            <a:r>
              <a:rPr lang="en-IN" sz="1600" b="1">
                <a:latin typeface="Arial" panose="020B0604020202020204" pitchFamily="34" charset="0"/>
                <a:cs typeface="Arial" panose="020B0604020202020204" pitchFamily="34" charset="0"/>
              </a:rPr>
              <a:t>Contribution of each Zones to </a:t>
            </a:r>
            <a:r>
              <a:rPr lang="en-US" sz="1600" b="1">
                <a:latin typeface="Arial" panose="020B0604020202020204" pitchFamily="34" charset="0"/>
                <a:cs typeface="Arial" panose="020B0604020202020204" pitchFamily="34" charset="0"/>
              </a:rPr>
              <a:t>M</a:t>
            </a:r>
            <a:r>
              <a:rPr lang="en-US" sz="1600" b="1" i="0">
                <a:effectLst/>
                <a:latin typeface="Arial" panose="020B0604020202020204" pitchFamily="34" charset="0"/>
                <a:cs typeface="Arial" panose="020B0604020202020204" pitchFamily="34" charset="0"/>
              </a:rPr>
              <a:t>ain extruder parameters</a:t>
            </a:r>
            <a:r>
              <a:rPr lang="en-IN" sz="1600" b="1">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EB27CCF7-914B-9EB3-DEA3-7FA1BEA62BD0}"/>
              </a:ext>
            </a:extLst>
          </p:cNvPr>
          <p:cNvSpPr txBox="1"/>
          <p:nvPr/>
        </p:nvSpPr>
        <p:spPr>
          <a:xfrm>
            <a:off x="8339364" y="4722765"/>
            <a:ext cx="2805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panose="020B0604020202020204" pitchFamily="34" charset="0"/>
                <a:cs typeface="Arial" panose="020B0604020202020204" pitchFamily="34" charset="0"/>
              </a:rPr>
              <a:t>Temp Zone 1 and Control Zone 5 contributes the most towards Vacuum positively and negatively based on the coefficient values.</a:t>
            </a:r>
          </a:p>
        </p:txBody>
      </p:sp>
      <p:sp>
        <p:nvSpPr>
          <p:cNvPr id="11" name="TextBox 10">
            <a:extLst>
              <a:ext uri="{FF2B5EF4-FFF2-40B4-BE49-F238E27FC236}">
                <a16:creationId xmlns:a16="http://schemas.microsoft.com/office/drawing/2014/main" id="{62250055-E8D4-3964-C384-6E43FDBF8E72}"/>
              </a:ext>
            </a:extLst>
          </p:cNvPr>
          <p:cNvSpPr txBox="1"/>
          <p:nvPr/>
        </p:nvSpPr>
        <p:spPr>
          <a:xfrm>
            <a:off x="4784434" y="4713574"/>
            <a:ext cx="2623127" cy="1015663"/>
          </a:xfrm>
          <a:prstGeom prst="rect">
            <a:avLst/>
          </a:prstGeom>
          <a:noFill/>
        </p:spPr>
        <p:txBody>
          <a:bodyPr wrap="square">
            <a:spAutoFit/>
          </a:bodyPr>
          <a:lstStyle/>
          <a:p>
            <a:pPr algn="ctr"/>
            <a:r>
              <a:rPr lang="en-US" sz="1200">
                <a:latin typeface="Arial" panose="020B0604020202020204" pitchFamily="34" charset="0"/>
                <a:cs typeface="Arial" panose="020B0604020202020204" pitchFamily="34" charset="0"/>
              </a:rPr>
              <a:t>Temp Zone 1 and Control Zone 5 contributes the most towards Screw Rotation Speed positively and negatively based on the coefficient values.</a:t>
            </a:r>
            <a:endParaRPr lang="en-IN" sz="12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6BB9FC9-3F2A-4CB6-E7C2-2E1280F15B40}"/>
              </a:ext>
            </a:extLst>
          </p:cNvPr>
          <p:cNvSpPr txBox="1"/>
          <p:nvPr/>
        </p:nvSpPr>
        <p:spPr>
          <a:xfrm>
            <a:off x="673608" y="1610522"/>
            <a:ext cx="3190666" cy="2862322"/>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ourier New" panose="02070309020205020404" pitchFamily="49" charset="0"/>
                <a:cs typeface="Courier New" panose="02070309020205020404" pitchFamily="49" charset="0"/>
              </a:rPr>
              <a:t>Temperature</a:t>
            </a:r>
          </a:p>
          <a:p>
            <a:pPr algn="ctr"/>
            <a:r>
              <a:rPr lang="en-US" sz="1200" b="1">
                <a:latin typeface="Courier New" panose="02070309020205020404" pitchFamily="49" charset="0"/>
                <a:ea typeface="+mn-lt"/>
                <a:cs typeface="Courier New" panose="02070309020205020404" pitchFamily="49" charset="0"/>
              </a:rPr>
              <a:t>Feature Coefficients</a:t>
            </a:r>
          </a:p>
          <a:p>
            <a:pPr algn="ctr"/>
            <a:endParaRPr lang="en-US" sz="1200" b="1">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Temperature : 0.81</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2 Temperature : 0.004</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5 Temperature : 0.17</a:t>
            </a:r>
            <a:endParaRPr lang="en-US" sz="1200">
              <a:latin typeface="Courier New" panose="02070309020205020404" pitchFamily="49" charset="0"/>
              <a:cs typeface="Courier New" panose="02070309020205020404" pitchFamily="49" charset="0"/>
            </a:endParaRPr>
          </a:p>
          <a:p>
            <a:pPr algn="ct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 Ctrl Point : 0.05</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4 Ctrl Point : -0.02</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5 Ctrl Point : -0.85</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8 Ctrl Point : 0.009</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10 Ctrl Point : 0.03</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11 Ctrl Point : 0.004</a:t>
            </a:r>
            <a:endParaRPr lang="en-US" sz="1200">
              <a:latin typeface="Courier New" panose="02070309020205020404" pitchFamily="49" charset="0"/>
              <a:cs typeface="Courier New" panose="02070309020205020404" pitchFamily="49" charset="0"/>
            </a:endParaRPr>
          </a:p>
          <a:p>
            <a:pPr algn="ctr"/>
            <a:r>
              <a:rPr lang="en-US" sz="1200">
                <a:latin typeface="Courier New" panose="02070309020205020404" pitchFamily="49" charset="0"/>
                <a:ea typeface="+mn-lt"/>
                <a:cs typeface="Courier New" panose="02070309020205020404" pitchFamily="49" charset="0"/>
              </a:rPr>
              <a:t>Zone 12 Ctrl Point : 0.046</a:t>
            </a:r>
          </a:p>
          <a:p>
            <a:pPr algn="ctr"/>
            <a:endParaRPr lang="en-US" sz="120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64396AD-9784-503B-342A-53927FC35E09}"/>
              </a:ext>
            </a:extLst>
          </p:cNvPr>
          <p:cNvSpPr txBox="1"/>
          <p:nvPr/>
        </p:nvSpPr>
        <p:spPr>
          <a:xfrm>
            <a:off x="831547" y="4723190"/>
            <a:ext cx="275166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a:cs typeface="Arial"/>
              </a:rPr>
              <a:t>Temp Zone 1 and Control Zone 5 contributes the most towards Temperature positively and negatively based on the coefficient values.</a:t>
            </a:r>
          </a:p>
          <a:p>
            <a:pPr algn="l"/>
            <a:endParaRPr lang="en-US">
              <a:cs typeface="Calibri"/>
            </a:endParaRPr>
          </a:p>
        </p:txBody>
      </p:sp>
    </p:spTree>
    <p:extLst>
      <p:ext uri="{BB962C8B-B14F-4D97-AF65-F5344CB8AC3E}">
        <p14:creationId xmlns:p14="http://schemas.microsoft.com/office/powerpoint/2010/main" val="26163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24997"/>
            <a:ext cx="6810807" cy="42739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a:rPr>
              <a:t>MAIN EXTRUDER : ADF TESTING</a:t>
            </a:r>
            <a:endParaRPr lang="en-IN" sz="2400" b="1">
              <a:solidFill>
                <a:srgbClr val="002060"/>
              </a:solidFill>
              <a:latin typeface="Aptos Display" panose="020B0004020202020204" pitchFamily="34" charset="0"/>
            </a:endParaRP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7" name="TextBox 6">
            <a:extLst>
              <a:ext uri="{FF2B5EF4-FFF2-40B4-BE49-F238E27FC236}">
                <a16:creationId xmlns:a16="http://schemas.microsoft.com/office/drawing/2014/main" id="{B20917EB-CD45-38B6-0AC6-07244231A9D7}"/>
              </a:ext>
            </a:extLst>
          </p:cNvPr>
          <p:cNvSpPr txBox="1"/>
          <p:nvPr/>
        </p:nvSpPr>
        <p:spPr>
          <a:xfrm>
            <a:off x="763744" y="1080531"/>
            <a:ext cx="1032726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Arial"/>
              </a:rPr>
              <a:t>Why ADF Testing?</a:t>
            </a:r>
            <a:endParaRPr lang="en-US"/>
          </a:p>
          <a:p>
            <a:br>
              <a:rPr lang="en-US" sz="1400">
                <a:solidFill>
                  <a:srgbClr val="000000"/>
                </a:solidFill>
                <a:latin typeface="Arial"/>
                <a:cs typeface="Arial"/>
              </a:rPr>
            </a:br>
            <a:r>
              <a:rPr lang="en-US" sz="1400">
                <a:solidFill>
                  <a:srgbClr val="000000"/>
                </a:solidFill>
                <a:latin typeface="Arial"/>
                <a:cs typeface="Arial"/>
              </a:rPr>
              <a:t>ADF test is a valuable tool for analyzing time series data, providing insights into the underlying properties of the data and guiding the selection of appropriate modeling techniques.</a:t>
            </a:r>
            <a:br>
              <a:rPr lang="en-US" sz="1400">
                <a:latin typeface="Arial"/>
                <a:cs typeface="Arial"/>
              </a:rPr>
            </a:br>
            <a:br>
              <a:rPr lang="en-US" sz="1400">
                <a:latin typeface="Arial"/>
                <a:cs typeface="Arial"/>
              </a:rPr>
            </a:br>
            <a:r>
              <a:rPr lang="en-US" sz="1400">
                <a:solidFill>
                  <a:srgbClr val="000000"/>
                </a:solidFill>
                <a:latin typeface="Arial"/>
                <a:ea typeface="+mn-lt"/>
                <a:cs typeface="Arial"/>
              </a:rPr>
              <a:t>Stationary data refers to a time series dataset whose statistical properties such as mean, variance, and autocovariance remain constant over time.</a:t>
            </a:r>
            <a:endParaRPr lang="en-US"/>
          </a:p>
          <a:p>
            <a:endParaRPr lang="en-US" sz="1400">
              <a:solidFill>
                <a:srgbClr val="000000"/>
              </a:solidFill>
              <a:latin typeface="Arial"/>
              <a:cs typeface="Arial"/>
            </a:endParaRPr>
          </a:p>
        </p:txBody>
      </p:sp>
      <p:sp>
        <p:nvSpPr>
          <p:cNvPr id="3" name="TextBox 2">
            <a:extLst>
              <a:ext uri="{FF2B5EF4-FFF2-40B4-BE49-F238E27FC236}">
                <a16:creationId xmlns:a16="http://schemas.microsoft.com/office/drawing/2014/main" id="{2B6D57B0-0FA6-1266-4401-E389DFEEBB20}"/>
              </a:ext>
            </a:extLst>
          </p:cNvPr>
          <p:cNvSpPr txBox="1"/>
          <p:nvPr/>
        </p:nvSpPr>
        <p:spPr>
          <a:xfrm>
            <a:off x="713228" y="3302853"/>
            <a:ext cx="10281379"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Arial"/>
              </a:rPr>
              <a:t>Benefits: </a:t>
            </a:r>
            <a:endParaRPr lang="en-US" sz="1600" b="1">
              <a:latin typeface="Arial"/>
              <a:cs typeface="Calibri"/>
            </a:endParaRPr>
          </a:p>
          <a:p>
            <a:endParaRPr lang="en-US" sz="1400">
              <a:latin typeface="Arial"/>
              <a:cs typeface="Arial"/>
            </a:endParaRPr>
          </a:p>
          <a:p>
            <a:pPr marL="285750" indent="-285750">
              <a:buFont typeface="Arial"/>
              <a:buChar char="•"/>
            </a:pPr>
            <a:r>
              <a:rPr lang="en-US" sz="1400">
                <a:latin typeface="Arial"/>
                <a:cs typeface="Arial"/>
              </a:rPr>
              <a:t>Detection of Structural Changes: Changes in the statistical properties of time series data, such as shifts in mean or variance, can signal structural changes in regulations or consumer preferences. </a:t>
            </a:r>
          </a:p>
          <a:p>
            <a:pPr marL="285750" indent="-285750">
              <a:buFont typeface="Arial"/>
              <a:buChar char="•"/>
            </a:pPr>
            <a:endParaRPr lang="en-US" sz="1400">
              <a:latin typeface="Arial"/>
              <a:cs typeface="Arial"/>
            </a:endParaRPr>
          </a:p>
          <a:p>
            <a:pPr marL="285750" indent="-285750">
              <a:buFont typeface="Arial"/>
              <a:buChar char="•"/>
            </a:pPr>
            <a:r>
              <a:rPr lang="en-US" sz="1400">
                <a:latin typeface="Arial"/>
                <a:cs typeface="Arial"/>
              </a:rPr>
              <a:t>Causal Inference: ADF testing can be used in conjunction with other econometric techniques to explore causal relationships between variables. </a:t>
            </a:r>
          </a:p>
          <a:p>
            <a:pPr marL="285750" indent="-285750">
              <a:buFont typeface="Arial"/>
              <a:buChar char="•"/>
            </a:pPr>
            <a:endParaRPr lang="en-US" sz="1400">
              <a:latin typeface="Arial"/>
              <a:cs typeface="Arial"/>
            </a:endParaRPr>
          </a:p>
          <a:p>
            <a:pPr marL="285750" indent="-285750">
              <a:buFont typeface="Arial"/>
              <a:buChar char="•"/>
            </a:pPr>
            <a:r>
              <a:rPr lang="en-US" sz="1400">
                <a:latin typeface="Arial"/>
                <a:cs typeface="Arial"/>
              </a:rPr>
              <a:t>Improved Decision-Making: Stationary time series data provides a stable foundation for analyzing historical trends and making informed decisions. </a:t>
            </a:r>
          </a:p>
        </p:txBody>
      </p:sp>
    </p:spTree>
    <p:extLst>
      <p:ext uri="{BB962C8B-B14F-4D97-AF65-F5344CB8AC3E}">
        <p14:creationId xmlns:p14="http://schemas.microsoft.com/office/powerpoint/2010/main" val="126615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F8EA-70C8-08DB-FB6B-DA3E7FFC41D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99DC3F7-8029-6717-C921-DC302F961122}"/>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ED3DE31-7F7B-2215-777F-16DEA020E77F}"/>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TOPIC</a:t>
            </a:r>
          </a:p>
        </p:txBody>
      </p:sp>
      <p:pic>
        <p:nvPicPr>
          <p:cNvPr id="5" name="Picture 4">
            <a:extLst>
              <a:ext uri="{FF2B5EF4-FFF2-40B4-BE49-F238E27FC236}">
                <a16:creationId xmlns:a16="http://schemas.microsoft.com/office/drawing/2014/main" id="{0434A2E8-7FA6-96DB-236C-30673B74BA5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981DA1D3-2109-6B91-C936-2E119134DEEC}"/>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9B7F067-BDBF-BD44-E881-8A2EBAC07A01}"/>
              </a:ext>
            </a:extLst>
          </p:cNvPr>
          <p:cNvSpPr txBox="1"/>
          <p:nvPr/>
        </p:nvSpPr>
        <p:spPr>
          <a:xfrm>
            <a:off x="489856" y="1004729"/>
            <a:ext cx="10091695" cy="369332"/>
          </a:xfrm>
          <a:prstGeom prst="rect">
            <a:avLst/>
          </a:prstGeom>
          <a:noFill/>
        </p:spPr>
        <p:txBody>
          <a:bodyPr wrap="square">
            <a:spAutoFit/>
          </a:bodyPr>
          <a:lstStyle/>
          <a:p>
            <a:r>
              <a:rPr lang="en-US" sz="1800" b="1">
                <a:latin typeface="Arial" panose="020B0604020202020204" pitchFamily="34" charset="0"/>
                <a:cs typeface="Arial" panose="020B0604020202020204" pitchFamily="34" charset="0"/>
              </a:rPr>
              <a:t>Analysis of continuous manufacturing polymer extrusion sensor data with REHAU</a:t>
            </a:r>
            <a:endParaRPr lang="en-IN" sz="1800" b="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5DCF9AE-E45F-93D2-1546-08311BBD85A2}"/>
              </a:ext>
            </a:extLst>
          </p:cNvPr>
          <p:cNvSpPr txBox="1"/>
          <p:nvPr/>
        </p:nvSpPr>
        <p:spPr>
          <a:xfrm>
            <a:off x="489856" y="1590902"/>
            <a:ext cx="10895899" cy="954107"/>
          </a:xfrm>
          <a:prstGeom prst="rect">
            <a:avLst/>
          </a:prstGeom>
          <a:noFill/>
        </p:spPr>
        <p:txBody>
          <a:bodyPr wrap="square" rtlCol="0">
            <a:spAutoFit/>
          </a:bodyPr>
          <a:lstStyle/>
          <a:p>
            <a:pPr algn="just"/>
            <a:r>
              <a:rPr lang="en-US" sz="1400">
                <a:latin typeface="Arial" panose="020B0604020202020204" pitchFamily="34" charset="0"/>
                <a:cs typeface="Arial" panose="020B0604020202020204" pitchFamily="34" charset="0"/>
              </a:rPr>
              <a:t>The shift towards Industry 4.0 entails a gradual rise in the intricacy of system operations and the management of production processes. Concurrently, emerging technologies present opportunities for enhancing services and cutting costs. With machines becoming more digitized, substantial amounts of data are now being collected. Utilizing data-driven methods becomes a viable solution to address the growing complexity and unlock potential benefits.</a:t>
            </a:r>
            <a:endParaRPr lang="en-IN" sz="14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265EAD6-C102-2A0D-3507-0A94B6EF8334}"/>
              </a:ext>
            </a:extLst>
          </p:cNvPr>
          <p:cNvSpPr txBox="1"/>
          <p:nvPr/>
        </p:nvSpPr>
        <p:spPr>
          <a:xfrm>
            <a:off x="489856" y="3222459"/>
            <a:ext cx="4209963" cy="2523768"/>
          </a:xfrm>
          <a:prstGeom prst="rect">
            <a:avLst/>
          </a:prstGeom>
          <a:noFill/>
        </p:spPr>
        <p:txBody>
          <a:bodyPr wrap="square" lIns="91440" tIns="45720" rIns="91440" bIns="45720" rtlCol="0" anchor="t">
            <a:spAutoFit/>
          </a:bodyPr>
          <a:lstStyle/>
          <a:p>
            <a:r>
              <a:rPr lang="en-IN" sz="1600" b="1">
                <a:latin typeface="Arial"/>
                <a:cs typeface="Arial"/>
              </a:rPr>
              <a:t>Objectives</a:t>
            </a:r>
          </a:p>
          <a:p>
            <a:endParaRPr lang="en-IN" sz="1600" b="1">
              <a:latin typeface="Arial" panose="020B0604020202020204" pitchFamily="34" charset="0"/>
              <a:cs typeface="Arial" panose="020B0604020202020204" pitchFamily="34" charset="0"/>
            </a:endParaRPr>
          </a:p>
          <a:p>
            <a:r>
              <a:rPr lang="en-IN" sz="1400">
                <a:latin typeface="Arial"/>
                <a:cs typeface="Arial"/>
              </a:rPr>
              <a:t>▪ Identify polymer extrusion process dependencies     and causalities.</a:t>
            </a:r>
          </a:p>
          <a:p>
            <a:pPr algn="just"/>
            <a:endParaRPr lang="en-IN" sz="1400">
              <a:latin typeface="Arial" panose="020B0604020202020204" pitchFamily="34" charset="0"/>
              <a:cs typeface="Arial" panose="020B0604020202020204" pitchFamily="34" charset="0"/>
            </a:endParaRPr>
          </a:p>
          <a:p>
            <a:pPr algn="just"/>
            <a:r>
              <a:rPr lang="en-IN" sz="1400">
                <a:latin typeface="Arial"/>
                <a:cs typeface="Arial"/>
              </a:rPr>
              <a:t>▪ How do sensor parameters influence each other? </a:t>
            </a:r>
            <a:endParaRPr lang="en-IN" sz="1400">
              <a:latin typeface="Arial" panose="020B0604020202020204" pitchFamily="34" charset="0"/>
              <a:cs typeface="Arial" panose="020B0604020202020204" pitchFamily="34" charset="0"/>
            </a:endParaRPr>
          </a:p>
          <a:p>
            <a:pPr algn="just"/>
            <a:endParaRPr lang="en-IN" sz="1400">
              <a:latin typeface="Arial" panose="020B0604020202020204" pitchFamily="34" charset="0"/>
              <a:cs typeface="Arial" panose="020B0604020202020204" pitchFamily="34" charset="0"/>
            </a:endParaRPr>
          </a:p>
          <a:p>
            <a:pPr algn="just"/>
            <a:r>
              <a:rPr lang="en-IN" sz="1400">
                <a:latin typeface="Arial"/>
                <a:cs typeface="Arial"/>
              </a:rPr>
              <a:t>▪ Building data-driven process-model from data</a:t>
            </a:r>
          </a:p>
          <a:p>
            <a:pPr algn="just"/>
            <a:endParaRPr lang="en-IN" sz="1400">
              <a:latin typeface="Arial" panose="020B0604020202020204" pitchFamily="34" charset="0"/>
              <a:cs typeface="Arial" panose="020B0604020202020204" pitchFamily="34" charset="0"/>
            </a:endParaRPr>
          </a:p>
          <a:p>
            <a:pPr algn="just"/>
            <a:r>
              <a:rPr lang="en-IN" sz="1400">
                <a:latin typeface="Arial"/>
                <a:cs typeface="Arial"/>
              </a:rPr>
              <a:t>▪ Model to simulate „what-if“ - scenarios</a:t>
            </a:r>
          </a:p>
        </p:txBody>
      </p:sp>
      <p:pic>
        <p:nvPicPr>
          <p:cNvPr id="23" name="Picture 22">
            <a:extLst>
              <a:ext uri="{FF2B5EF4-FFF2-40B4-BE49-F238E27FC236}">
                <a16:creationId xmlns:a16="http://schemas.microsoft.com/office/drawing/2014/main" id="{281103E6-6A65-9B35-4EA4-A0BED53AC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532" y="2769300"/>
            <a:ext cx="5488682" cy="3087384"/>
          </a:xfrm>
          <a:prstGeom prst="rect">
            <a:avLst/>
          </a:prstGeom>
        </p:spPr>
      </p:pic>
      <p:pic>
        <p:nvPicPr>
          <p:cNvPr id="24" name="Picture 23">
            <a:extLst>
              <a:ext uri="{FF2B5EF4-FFF2-40B4-BE49-F238E27FC236}">
                <a16:creationId xmlns:a16="http://schemas.microsoft.com/office/drawing/2014/main" id="{12809D6B-4D09-67E5-868C-7E1D8130C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23C32F6E-9D6F-23C4-DD78-DE5B9DAB24B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EA54953C-F55B-4BD2-0B10-7E2F569FDB08}"/>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10" name="TextBox 9">
            <a:extLst>
              <a:ext uri="{FF2B5EF4-FFF2-40B4-BE49-F238E27FC236}">
                <a16:creationId xmlns:a16="http://schemas.microsoft.com/office/drawing/2014/main" id="{46AF9AF5-6C52-0714-5470-1BA91CFB9D15}"/>
              </a:ext>
            </a:extLst>
          </p:cNvPr>
          <p:cNvSpPr txBox="1"/>
          <p:nvPr/>
        </p:nvSpPr>
        <p:spPr>
          <a:xfrm>
            <a:off x="7610663" y="5894117"/>
            <a:ext cx="2280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a:cs typeface="Calibri"/>
              </a:rPr>
              <a:t>Figure only for representation</a:t>
            </a:r>
            <a:endParaRPr lang="en-US" sz="1200">
              <a:latin typeface="Aptos"/>
            </a:endParaRPr>
          </a:p>
        </p:txBody>
      </p:sp>
    </p:spTree>
    <p:extLst>
      <p:ext uri="{BB962C8B-B14F-4D97-AF65-F5344CB8AC3E}">
        <p14:creationId xmlns:p14="http://schemas.microsoft.com/office/powerpoint/2010/main" val="3947252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24997"/>
            <a:ext cx="6810807" cy="42739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a:rPr>
              <a:t>MAIN EXTRUDER : ADF TESTING RESULTS</a:t>
            </a:r>
            <a:endParaRPr lang="en-IN" sz="2400" b="1">
              <a:solidFill>
                <a:srgbClr val="002060"/>
              </a:solidFill>
              <a:latin typeface="Aptos Display" panose="020B0004020202020204" pitchFamily="34" charset="0"/>
            </a:endParaRP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10" name="TextBox 9">
            <a:extLst>
              <a:ext uri="{FF2B5EF4-FFF2-40B4-BE49-F238E27FC236}">
                <a16:creationId xmlns:a16="http://schemas.microsoft.com/office/drawing/2014/main" id="{0404CA37-0AF1-BA3B-2AFD-255023A0DCA7}"/>
              </a:ext>
            </a:extLst>
          </p:cNvPr>
          <p:cNvSpPr txBox="1"/>
          <p:nvPr/>
        </p:nvSpPr>
        <p:spPr>
          <a:xfrm>
            <a:off x="703093" y="1003336"/>
            <a:ext cx="828886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Courier New"/>
              </a:rPr>
              <a:t>Melt Pressure:</a:t>
            </a:r>
            <a:r>
              <a:rPr lang="en-US" sz="1400">
                <a:latin typeface="Courier New"/>
                <a:cs typeface="Courier New"/>
              </a:rPr>
              <a:t> </a:t>
            </a:r>
          </a:p>
          <a:p>
            <a:endParaRPr lang="en-US" sz="1100">
              <a:latin typeface="Courier New"/>
              <a:cs typeface="Courier New"/>
            </a:endParaRPr>
          </a:p>
          <a:p>
            <a:r>
              <a:rPr lang="en-US" sz="1200">
                <a:latin typeface="Courier New"/>
                <a:cs typeface="Courier New"/>
              </a:rPr>
              <a:t>ADF Statistic: -7.55, p-value: 3.22e-11</a:t>
            </a:r>
          </a:p>
          <a:p>
            <a:r>
              <a:rPr lang="en-US" sz="1200">
                <a:latin typeface="Courier New"/>
                <a:cs typeface="Courier New"/>
              </a:rPr>
              <a:t>Conclusion: Reject the null hypothesis, the time series is likely stationary.</a:t>
            </a:r>
          </a:p>
          <a:p>
            <a:endParaRPr lang="en-US" sz="1100">
              <a:latin typeface="Courier New"/>
              <a:cs typeface="Courier New"/>
            </a:endParaRPr>
          </a:p>
          <a:p>
            <a:endParaRPr lang="en-US" sz="1100">
              <a:latin typeface="Courier New"/>
              <a:cs typeface="Courier New"/>
            </a:endParaRPr>
          </a:p>
          <a:p>
            <a:r>
              <a:rPr lang="en-US" sz="1400" b="1">
                <a:latin typeface="Courier New"/>
                <a:cs typeface="Courier New"/>
              </a:rPr>
              <a:t>Melt Temperature:</a:t>
            </a:r>
            <a:r>
              <a:rPr lang="en-US" sz="1400">
                <a:latin typeface="Courier New"/>
                <a:cs typeface="Courier New"/>
              </a:rPr>
              <a:t> </a:t>
            </a:r>
          </a:p>
          <a:p>
            <a:endParaRPr lang="en-US" sz="1100">
              <a:latin typeface="Courier New"/>
              <a:cs typeface="Courier New"/>
            </a:endParaRPr>
          </a:p>
          <a:p>
            <a:r>
              <a:rPr lang="en-US" sz="1200">
                <a:latin typeface="Courier New"/>
                <a:cs typeface="Courier New"/>
              </a:rPr>
              <a:t>ADF Statistic: -8.33, p-value: 3.30e-13 </a:t>
            </a:r>
          </a:p>
          <a:p>
            <a:r>
              <a:rPr lang="en-US" sz="1200">
                <a:latin typeface="Courier New"/>
                <a:cs typeface="Courier New"/>
              </a:rPr>
              <a:t>Conclusion: Reject the null hypothesis, the time series is likely stationary.</a:t>
            </a:r>
          </a:p>
          <a:p>
            <a:endParaRPr lang="en-US" sz="1100" b="1">
              <a:latin typeface="Courier New"/>
              <a:cs typeface="Courier New"/>
            </a:endParaRPr>
          </a:p>
          <a:p>
            <a:endParaRPr lang="en-US" sz="1100" b="1">
              <a:latin typeface="Courier New"/>
              <a:cs typeface="Courier New"/>
            </a:endParaRPr>
          </a:p>
          <a:p>
            <a:r>
              <a:rPr lang="en-US" sz="1400" b="1">
                <a:latin typeface="Courier New"/>
                <a:cs typeface="Courier New"/>
              </a:rPr>
              <a:t>Screw Load:</a:t>
            </a:r>
            <a:r>
              <a:rPr lang="en-US" sz="1400">
                <a:latin typeface="Courier New"/>
                <a:cs typeface="Courier New"/>
              </a:rPr>
              <a:t> </a:t>
            </a:r>
          </a:p>
          <a:p>
            <a:endParaRPr lang="en-US" sz="1100">
              <a:latin typeface="Courier New"/>
              <a:cs typeface="Courier New"/>
            </a:endParaRPr>
          </a:p>
          <a:p>
            <a:r>
              <a:rPr lang="en-US" sz="1200">
                <a:latin typeface="Courier New"/>
                <a:cs typeface="Courier New"/>
              </a:rPr>
              <a:t>ADF Statistic: -7.17, p-value: 2.78e-10 </a:t>
            </a:r>
          </a:p>
          <a:p>
            <a:r>
              <a:rPr lang="en-US" sz="1200">
                <a:latin typeface="Courier New"/>
                <a:cs typeface="Courier New"/>
              </a:rPr>
              <a:t>Conclusion: Reject the null hypothesis, the time series is likely stationary. </a:t>
            </a:r>
          </a:p>
          <a:p>
            <a:endParaRPr lang="en-US" sz="1100">
              <a:latin typeface="Courier New"/>
              <a:cs typeface="Courier New"/>
            </a:endParaRPr>
          </a:p>
          <a:p>
            <a:endParaRPr lang="en-US" sz="1100">
              <a:latin typeface="Courier New"/>
              <a:cs typeface="Courier New"/>
            </a:endParaRPr>
          </a:p>
          <a:p>
            <a:r>
              <a:rPr lang="en-US" sz="1400" b="1">
                <a:latin typeface="Courier New"/>
                <a:cs typeface="Courier New"/>
              </a:rPr>
              <a:t>Vacuum:</a:t>
            </a:r>
            <a:r>
              <a:rPr lang="en-US" sz="1400">
                <a:latin typeface="Courier New"/>
                <a:cs typeface="Courier New"/>
              </a:rPr>
              <a:t> </a:t>
            </a:r>
          </a:p>
          <a:p>
            <a:endParaRPr lang="en-US" sz="1100">
              <a:latin typeface="Courier New"/>
              <a:cs typeface="Courier New"/>
            </a:endParaRPr>
          </a:p>
          <a:p>
            <a:r>
              <a:rPr lang="en-US" sz="1200">
                <a:latin typeface="Courier New"/>
                <a:cs typeface="Courier New"/>
              </a:rPr>
              <a:t>ADF Statistic: -12.17, p-value: 1.41e-22 </a:t>
            </a:r>
          </a:p>
          <a:p>
            <a:r>
              <a:rPr lang="en-US" sz="1200">
                <a:latin typeface="Courier New"/>
                <a:cs typeface="Courier New"/>
              </a:rPr>
              <a:t>Conclusion: Reject the null hypothesis, the time series is likely stationary.</a:t>
            </a:r>
          </a:p>
          <a:p>
            <a:endParaRPr lang="en-US" sz="1100">
              <a:latin typeface="Courier New"/>
              <a:cs typeface="Courier New"/>
            </a:endParaRPr>
          </a:p>
          <a:p>
            <a:endParaRPr lang="en-US" sz="1100">
              <a:latin typeface="Courier New"/>
              <a:cs typeface="Courier New"/>
            </a:endParaRPr>
          </a:p>
          <a:p>
            <a:r>
              <a:rPr lang="en-US" sz="1400" b="1">
                <a:latin typeface="Courier New"/>
                <a:cs typeface="Courier New"/>
              </a:rPr>
              <a:t>Screw Rotation Speed:</a:t>
            </a:r>
            <a:r>
              <a:rPr lang="en-US" sz="1400">
                <a:latin typeface="Courier New"/>
                <a:cs typeface="Courier New"/>
              </a:rPr>
              <a:t> </a:t>
            </a:r>
          </a:p>
          <a:p>
            <a:endParaRPr lang="en-US" sz="1400">
              <a:latin typeface="Courier New"/>
              <a:cs typeface="Courier New"/>
            </a:endParaRPr>
          </a:p>
          <a:p>
            <a:r>
              <a:rPr lang="en-US" sz="1200">
                <a:latin typeface="Courier New"/>
                <a:cs typeface="Courier New"/>
              </a:rPr>
              <a:t>ADF Statistic: -6.87, p-value: 1.53e-09 </a:t>
            </a:r>
          </a:p>
          <a:p>
            <a:r>
              <a:rPr lang="en-US" sz="1200">
                <a:latin typeface="Courier New"/>
                <a:cs typeface="Courier New"/>
              </a:rPr>
              <a:t>Conclusion: Reject the null hypothesis, the time series is likely stationary.</a:t>
            </a:r>
          </a:p>
        </p:txBody>
      </p:sp>
    </p:spTree>
    <p:extLst>
      <p:ext uri="{BB962C8B-B14F-4D97-AF65-F5344CB8AC3E}">
        <p14:creationId xmlns:p14="http://schemas.microsoft.com/office/powerpoint/2010/main" val="196222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24997"/>
            <a:ext cx="6810807" cy="42739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a:rPr>
              <a:t>MAIN EXTRUDER : </a:t>
            </a:r>
            <a:r>
              <a:rPr lang="en-IN" sz="2400" b="1">
                <a:solidFill>
                  <a:srgbClr val="002060"/>
                </a:solidFill>
                <a:latin typeface="Aptos Display"/>
                <a:cs typeface="Arial"/>
              </a:rPr>
              <a:t>GRANGER CAUSALITY TEST</a:t>
            </a:r>
            <a:endParaRPr lang="en-US" sz="2400" b="1">
              <a:solidFill>
                <a:srgbClr val="000000"/>
              </a:solidFill>
              <a:latin typeface="Aptos"/>
              <a:cs typeface="Arial"/>
            </a:endParaRP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0DFB0469-6B56-0013-80EE-81237D28E702}"/>
              </a:ext>
            </a:extLst>
          </p:cNvPr>
          <p:cNvSpPr txBox="1"/>
          <p:nvPr/>
        </p:nvSpPr>
        <p:spPr>
          <a:xfrm>
            <a:off x="589430" y="1272989"/>
            <a:ext cx="9780494"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Segoe UI"/>
              </a:rPr>
              <a:t>Objective</a:t>
            </a:r>
            <a:endParaRPr lang="en-US"/>
          </a:p>
          <a:p>
            <a:br>
              <a:rPr lang="en-US" sz="1400">
                <a:latin typeface="Arial"/>
                <a:cs typeface="Segoe UI"/>
              </a:rPr>
            </a:br>
            <a:r>
              <a:rPr lang="en-US" sz="1400">
                <a:latin typeface="Arial"/>
                <a:cs typeface="Segoe UI"/>
              </a:rPr>
              <a:t>The main purpose of the Granger causality test is to determine whether one time series variable can reliably predict future values of another time series variable. ​</a:t>
            </a:r>
            <a:endParaRPr lang="en-US"/>
          </a:p>
          <a:p>
            <a:r>
              <a:rPr lang="en-US" sz="1400">
                <a:latin typeface="Arial"/>
                <a:cs typeface="Segoe UI"/>
              </a:rPr>
              <a:t>​</a:t>
            </a:r>
          </a:p>
          <a:p>
            <a:r>
              <a:rPr lang="en-US" sz="1400">
                <a:latin typeface="Arial"/>
                <a:cs typeface="Segoe UI"/>
              </a:rPr>
              <a:t>​</a:t>
            </a:r>
          </a:p>
          <a:p>
            <a:r>
              <a:rPr lang="en-US" sz="1600" b="1">
                <a:latin typeface="Arial"/>
                <a:cs typeface="Segoe UI"/>
              </a:rPr>
              <a:t>Approach</a:t>
            </a:r>
          </a:p>
          <a:p>
            <a:endParaRPr lang="en-US" sz="1600" b="1">
              <a:latin typeface="Arial"/>
              <a:cs typeface="Segoe UI"/>
            </a:endParaRPr>
          </a:p>
          <a:p>
            <a:pPr marL="285750" indent="-285750">
              <a:buFont typeface="Arial"/>
              <a:buChar char="•"/>
            </a:pPr>
            <a:r>
              <a:rPr lang="en-US" sz="1400">
                <a:latin typeface="Arial"/>
                <a:cs typeface="Segoe UI"/>
              </a:rPr>
              <a:t>We have taken 3 time lags here. </a:t>
            </a:r>
          </a:p>
          <a:p>
            <a:pPr marL="285750" indent="-285750">
              <a:buFont typeface="Arial"/>
              <a:buChar char="•"/>
            </a:pPr>
            <a:endParaRPr lang="en-US" sz="1400">
              <a:latin typeface="Arial"/>
              <a:cs typeface="Segoe UI"/>
            </a:endParaRPr>
          </a:p>
          <a:p>
            <a:pPr marL="285750" indent="-285750">
              <a:buFont typeface="Arial"/>
              <a:buChar char="•"/>
            </a:pPr>
            <a:r>
              <a:rPr lang="en-US" sz="1400">
                <a:latin typeface="Arial"/>
                <a:cs typeface="Segoe UI"/>
              </a:rPr>
              <a:t>"lag" refers to the number of past observations of a variable that are included in the model to predict the current value of another variable.​</a:t>
            </a:r>
            <a:endParaRPr lang="en-US"/>
          </a:p>
          <a:p>
            <a:pPr marL="285750" indent="-285750">
              <a:buFont typeface="Arial"/>
              <a:buChar char="•"/>
            </a:pPr>
            <a:endParaRPr lang="en-US" sz="1400">
              <a:latin typeface="Arial"/>
              <a:cs typeface="Segoe UI"/>
            </a:endParaRPr>
          </a:p>
          <a:p>
            <a:pPr marL="285750" indent="-285750">
              <a:buFont typeface="Arial"/>
              <a:buChar char="•"/>
            </a:pPr>
            <a:r>
              <a:rPr lang="en-US" sz="1400">
                <a:latin typeface="Arial"/>
                <a:cs typeface="Segoe UI"/>
              </a:rPr>
              <a:t>Sensory data that are included in the test are Temperature, Pressure, Screw Load and Screw Rotation speed​</a:t>
            </a:r>
          </a:p>
        </p:txBody>
      </p:sp>
    </p:spTree>
    <p:extLst>
      <p:ext uri="{BB962C8B-B14F-4D97-AF65-F5344CB8AC3E}">
        <p14:creationId xmlns:p14="http://schemas.microsoft.com/office/powerpoint/2010/main" val="1173195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24997"/>
            <a:ext cx="7886571" cy="416189"/>
          </a:xfrm>
          <a:prstGeom prst="rect">
            <a:avLst/>
          </a:prstGeom>
        </p:spPr>
        <p:txBody>
          <a:bodyPr lIns="91440" tIns="45720" rIns="91440" bIns="4572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a:rPr>
              <a:t>MAIN EXTRUDER : </a:t>
            </a:r>
            <a:r>
              <a:rPr lang="en-IN" sz="2400" b="1">
                <a:solidFill>
                  <a:srgbClr val="002060"/>
                </a:solidFill>
                <a:latin typeface="Aptos Display"/>
                <a:cs typeface="Arial"/>
              </a:rPr>
              <a:t>GRANGER CAUSALITY TEST RESULTS</a:t>
            </a:r>
            <a:endParaRPr lang="en-US" sz="2400" b="1">
              <a:solidFill>
                <a:srgbClr val="000000"/>
              </a:solidFill>
              <a:latin typeface="Aptos"/>
              <a:cs typeface="Arial"/>
            </a:endParaRP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8" name="TextBox 7">
            <a:extLst>
              <a:ext uri="{FF2B5EF4-FFF2-40B4-BE49-F238E27FC236}">
                <a16:creationId xmlns:a16="http://schemas.microsoft.com/office/drawing/2014/main" id="{ECC9E721-3A19-F2FE-D90E-E734C44D6657}"/>
              </a:ext>
            </a:extLst>
          </p:cNvPr>
          <p:cNvSpPr txBox="1"/>
          <p:nvPr/>
        </p:nvSpPr>
        <p:spPr>
          <a:xfrm>
            <a:off x="624114" y="949797"/>
            <a:ext cx="10943770"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ea typeface="+mn-lt"/>
                <a:cs typeface="Arial"/>
              </a:rPr>
              <a:t>Melt Pressure</a:t>
            </a:r>
            <a:endParaRPr lang="en-US" sz="1600" b="1" err="1">
              <a:solidFill>
                <a:srgbClr val="000000"/>
              </a:solidFill>
              <a:latin typeface="Arial"/>
              <a:cs typeface="Arial"/>
            </a:endParaRPr>
          </a:p>
          <a:p>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Temperature causes changes in 'Pressure' at all tested lag lengths.</a:t>
            </a:r>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Screw Load causes changes in 'Pressure' at all tested lag lengths.</a:t>
            </a:r>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Screw Rotation speed does not Granger cause changes in 'Pressure' at lag lengths 1 and 2, but it does at lag length 3.</a:t>
            </a:r>
            <a:endParaRPr lang="en-US" sz="1400">
              <a:solidFill>
                <a:srgbClr val="000000"/>
              </a:solidFill>
              <a:latin typeface="Arial"/>
              <a:cs typeface="Arial"/>
            </a:endParaRPr>
          </a:p>
          <a:p>
            <a:endParaRPr lang="en-US" sz="1400">
              <a:solidFill>
                <a:srgbClr val="000000"/>
              </a:solidFill>
              <a:latin typeface="Arial"/>
              <a:cs typeface="Arial"/>
            </a:endParaRPr>
          </a:p>
          <a:p>
            <a:endParaRPr lang="en-US" sz="1400">
              <a:solidFill>
                <a:srgbClr val="000000"/>
              </a:solidFill>
              <a:latin typeface="Arial"/>
              <a:ea typeface="+mn-lt"/>
              <a:cs typeface="Arial"/>
            </a:endParaRPr>
          </a:p>
          <a:p>
            <a:r>
              <a:rPr lang="en-US" sz="1600" b="1">
                <a:solidFill>
                  <a:srgbClr val="000000"/>
                </a:solidFill>
                <a:latin typeface="Arial"/>
                <a:ea typeface="+mn-lt"/>
                <a:cs typeface="Arial"/>
              </a:rPr>
              <a:t>Temperature</a:t>
            </a:r>
            <a:endParaRPr lang="en-US" sz="1600" b="1">
              <a:solidFill>
                <a:srgbClr val="000000"/>
              </a:solidFill>
              <a:latin typeface="Arial"/>
              <a:cs typeface="Arial"/>
            </a:endParaRPr>
          </a:p>
          <a:p>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Pressure does not Granger cause changes in 'Temperature'.</a:t>
            </a:r>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Both screw load and  screw rotation speed do have a Granger causality relationship with Temperature.</a:t>
            </a:r>
            <a:endParaRPr lang="en-US" sz="1400">
              <a:solidFill>
                <a:srgbClr val="000000"/>
              </a:solidFill>
              <a:latin typeface="Arial"/>
              <a:cs typeface="Arial"/>
            </a:endParaRPr>
          </a:p>
          <a:p>
            <a:endParaRPr lang="en-US" sz="1400">
              <a:solidFill>
                <a:srgbClr val="000000"/>
              </a:solidFill>
              <a:latin typeface="Arial"/>
              <a:cs typeface="Arial"/>
            </a:endParaRPr>
          </a:p>
          <a:p>
            <a:endParaRPr lang="en-US" sz="1400">
              <a:solidFill>
                <a:srgbClr val="000000"/>
              </a:solidFill>
              <a:latin typeface="Arial"/>
              <a:ea typeface="+mn-lt"/>
              <a:cs typeface="Arial"/>
            </a:endParaRPr>
          </a:p>
          <a:p>
            <a:r>
              <a:rPr lang="en-US" sz="1600" b="1">
                <a:solidFill>
                  <a:srgbClr val="000000"/>
                </a:solidFill>
                <a:latin typeface="Arial"/>
                <a:ea typeface="+mn-lt"/>
                <a:cs typeface="Arial"/>
              </a:rPr>
              <a:t>Screw Load</a:t>
            </a:r>
            <a:endParaRPr lang="en-US" sz="1600" b="1" err="1">
              <a:solidFill>
                <a:srgbClr val="000000"/>
              </a:solidFill>
              <a:latin typeface="Arial"/>
              <a:cs typeface="Arial"/>
            </a:endParaRPr>
          </a:p>
          <a:p>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Both Temperature and screw rotation speed Granger cause changes in screw load, whereas pressure only shows significant evidence of causing changes in screw load at lag 2 and 3.</a:t>
            </a:r>
            <a:endParaRPr lang="en-US" sz="1400">
              <a:solidFill>
                <a:srgbClr val="000000"/>
              </a:solidFill>
              <a:latin typeface="Arial"/>
              <a:cs typeface="Arial"/>
            </a:endParaRPr>
          </a:p>
          <a:p>
            <a:endParaRPr lang="en-US" sz="1400">
              <a:solidFill>
                <a:srgbClr val="000000"/>
              </a:solidFill>
              <a:latin typeface="Arial"/>
              <a:cs typeface="Arial"/>
            </a:endParaRPr>
          </a:p>
          <a:p>
            <a:endParaRPr lang="en-US" sz="1400">
              <a:solidFill>
                <a:srgbClr val="000000"/>
              </a:solidFill>
              <a:latin typeface="Arial"/>
              <a:ea typeface="+mn-lt"/>
              <a:cs typeface="Arial"/>
            </a:endParaRPr>
          </a:p>
          <a:p>
            <a:r>
              <a:rPr lang="en-US" sz="1600" b="1">
                <a:solidFill>
                  <a:srgbClr val="000000"/>
                </a:solidFill>
                <a:latin typeface="Arial"/>
                <a:ea typeface="+mn-lt"/>
                <a:cs typeface="Arial"/>
              </a:rPr>
              <a:t>Screw Rotation Speed</a:t>
            </a:r>
            <a:endParaRPr lang="en-US" sz="1600" b="1" err="1">
              <a:solidFill>
                <a:srgbClr val="000000"/>
              </a:solidFill>
              <a:latin typeface="Arial"/>
              <a:cs typeface="Arial"/>
            </a:endParaRPr>
          </a:p>
          <a:p>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Pressure Granger cause changes in Screw rotation speed at lag 2 and 3.</a:t>
            </a:r>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Temperature Granger cause changes in Screw rotation speed at all lag lengths.</a:t>
            </a:r>
            <a:endParaRPr lang="en-US" sz="1400">
              <a:solidFill>
                <a:srgbClr val="000000"/>
              </a:solidFill>
              <a:latin typeface="Arial"/>
              <a:cs typeface="Arial"/>
            </a:endParaRPr>
          </a:p>
          <a:p>
            <a:pPr marL="285750" indent="-285750">
              <a:buFont typeface="Arial"/>
              <a:buChar char="•"/>
            </a:pPr>
            <a:r>
              <a:rPr lang="en-US" sz="1400">
                <a:solidFill>
                  <a:srgbClr val="000000"/>
                </a:solidFill>
                <a:latin typeface="Arial"/>
                <a:ea typeface="+mn-lt"/>
                <a:cs typeface="Arial"/>
              </a:rPr>
              <a:t>Screw Load influence changes in Screw rotation speed at lag 2 and 3.</a:t>
            </a:r>
            <a:endParaRPr lang="en-US" sz="1400">
              <a:solidFill>
                <a:srgbClr val="000000"/>
              </a:solidFill>
              <a:latin typeface="Arial"/>
              <a:cs typeface="Arial"/>
            </a:endParaRPr>
          </a:p>
        </p:txBody>
      </p:sp>
    </p:spTree>
    <p:extLst>
      <p:ext uri="{BB962C8B-B14F-4D97-AF65-F5344CB8AC3E}">
        <p14:creationId xmlns:p14="http://schemas.microsoft.com/office/powerpoint/2010/main" val="2284458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42E2B-472A-5113-54F0-FD847003BEC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4BC0D63-4CEA-5767-4F74-4D5972F8C108}"/>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B412E0C-FFAB-8B21-3ADA-1F28B66AB5A8}"/>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OVERVIEW</a:t>
            </a:r>
          </a:p>
        </p:txBody>
      </p:sp>
      <p:pic>
        <p:nvPicPr>
          <p:cNvPr id="5" name="Picture 4">
            <a:extLst>
              <a:ext uri="{FF2B5EF4-FFF2-40B4-BE49-F238E27FC236}">
                <a16:creationId xmlns:a16="http://schemas.microsoft.com/office/drawing/2014/main" id="{C44AB290-C161-89F3-9B96-B5E845B442B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6B5E126-02EF-8226-397D-69C1C45463D9}"/>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FD24C77-997C-58D3-9FC8-414F68DBB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DDA9C2E6-7A82-0E19-5EB0-51F9DE4B5C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2041A1D1-09A1-F3D0-8DF8-647439B8A4E5}"/>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129C70C3-34A1-AAE4-3BAD-4C475EB399A9}"/>
              </a:ext>
            </a:extLst>
          </p:cNvPr>
          <p:cNvSpPr txBox="1"/>
          <p:nvPr/>
        </p:nvSpPr>
        <p:spPr>
          <a:xfrm>
            <a:off x="761174" y="1200089"/>
            <a:ext cx="6302477" cy="4801314"/>
          </a:xfrm>
          <a:prstGeom prst="rect">
            <a:avLst/>
          </a:prstGeom>
          <a:noFill/>
        </p:spPr>
        <p:txBody>
          <a:bodyPr wrap="square" rtlCol="0">
            <a:spAutoFit/>
          </a:bodyPr>
          <a:lstStyle/>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Data Overview &amp; Initial Findings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Hopper Section</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its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 </a:t>
            </a:r>
          </a:p>
          <a:p>
            <a:pPr lvl="1"/>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Main Extruder</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ADF Testing</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Granger Causality Test</a:t>
            </a:r>
          </a:p>
          <a:p>
            <a:pPr marL="857250" lvl="1" indent="-400050">
              <a:buFont typeface="+mj-lt"/>
              <a:buAutoNum type="romanU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latin typeface="Arial" panose="020B0604020202020204" pitchFamily="34" charset="0"/>
                <a:cs typeface="Arial" panose="020B0604020202020204" pitchFamily="34" charset="0"/>
              </a:rPr>
              <a:t>Future Endeavours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1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C83B-9D00-3B73-5655-B0E9B8419200}"/>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442D19-C86D-1A68-6642-41A0B1070DBC}"/>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0C5585-4D0B-792C-8DD5-8B5C16240A50}"/>
              </a:ext>
            </a:extLst>
          </p:cNvPr>
          <p:cNvSpPr txBox="1">
            <a:spLocks/>
          </p:cNvSpPr>
          <p:nvPr/>
        </p:nvSpPr>
        <p:spPr>
          <a:xfrm>
            <a:off x="412953" y="231118"/>
            <a:ext cx="7886571" cy="41618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a:cs typeface="Calibri"/>
              </a:rPr>
              <a:t>FUTURE ENDEAVORS</a:t>
            </a:r>
            <a:endParaRPr lang="en-US" sz="2400" b="1">
              <a:solidFill>
                <a:srgbClr val="002060"/>
              </a:solidFill>
              <a:latin typeface="Aptos Display"/>
            </a:endParaRPr>
          </a:p>
        </p:txBody>
      </p:sp>
      <p:pic>
        <p:nvPicPr>
          <p:cNvPr id="5" name="Picture 4">
            <a:extLst>
              <a:ext uri="{FF2B5EF4-FFF2-40B4-BE49-F238E27FC236}">
                <a16:creationId xmlns:a16="http://schemas.microsoft.com/office/drawing/2014/main" id="{91D06F15-DACC-6F55-2A31-5381E46E38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C0955628-0035-F62B-7439-62D850592487}"/>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80A3536-B00D-CE5C-CC05-EAE6AF13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71FAC0AD-8752-9A15-73BE-C7648FFFC6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9EB77A71-1796-FE1E-C5A5-E558C29B47F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3" name="TextBox 2">
            <a:extLst>
              <a:ext uri="{FF2B5EF4-FFF2-40B4-BE49-F238E27FC236}">
                <a16:creationId xmlns:a16="http://schemas.microsoft.com/office/drawing/2014/main" id="{4D1F63BF-2AAC-D5D0-F472-408B5465720D}"/>
              </a:ext>
            </a:extLst>
          </p:cNvPr>
          <p:cNvSpPr txBox="1"/>
          <p:nvPr/>
        </p:nvSpPr>
        <p:spPr>
          <a:xfrm>
            <a:off x="334296" y="955222"/>
            <a:ext cx="1152340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a:latin typeface="Arial"/>
                <a:cs typeface="Arial"/>
              </a:rPr>
              <a:t>Specific energy consumption (SEC) of a hopper</a:t>
            </a:r>
            <a:r>
              <a:rPr lang="en-US" sz="1400">
                <a:latin typeface="Arial"/>
                <a:cs typeface="Arial"/>
              </a:rPr>
              <a:t> = power(kw) / throughput(kg/h) </a:t>
            </a:r>
            <a:endParaRPr lang="en-US" sz="1400">
              <a:latin typeface="Arial" panose="020B0604020202020204" pitchFamily="34" charset="0"/>
              <a:cs typeface="Arial" panose="020B0604020202020204" pitchFamily="34" charset="0"/>
            </a:endParaRPr>
          </a:p>
          <a:p>
            <a:pPr algn="just"/>
            <a:endParaRPr lang="en-US" sz="1400">
              <a:latin typeface="Arial" panose="020B0604020202020204" pitchFamily="34" charset="0"/>
              <a:cs typeface="Arial" panose="020B0604020202020204" pitchFamily="34" charset="0"/>
            </a:endParaRPr>
          </a:p>
          <a:p>
            <a:pPr algn="just"/>
            <a:r>
              <a:rPr lang="en-US" sz="1400" b="1">
                <a:latin typeface="Arial"/>
                <a:cs typeface="Arial"/>
              </a:rPr>
              <a:t>Objective</a:t>
            </a:r>
            <a:r>
              <a:rPr lang="en-US" sz="1400">
                <a:latin typeface="Arial"/>
                <a:cs typeface="Arial"/>
              </a:rPr>
              <a:t> : Minimizing the SEC while maximizing throughput </a:t>
            </a:r>
            <a:endParaRPr lang="en-US" sz="1400">
              <a:latin typeface="Arial" panose="020B0604020202020204" pitchFamily="34" charset="0"/>
              <a:cs typeface="Arial" panose="020B0604020202020204" pitchFamily="34" charset="0"/>
            </a:endParaRPr>
          </a:p>
          <a:p>
            <a:pPr algn="just"/>
            <a:endParaRPr lang="en-US" sz="1400">
              <a:latin typeface="Arial" panose="020B0604020202020204" pitchFamily="34" charset="0"/>
              <a:cs typeface="Arial" panose="020B0604020202020204" pitchFamily="34" charset="0"/>
            </a:endParaRPr>
          </a:p>
          <a:p>
            <a:pPr algn="just"/>
            <a:r>
              <a:rPr lang="en-US" sz="1400" b="1">
                <a:latin typeface="Arial"/>
                <a:cs typeface="Arial"/>
              </a:rPr>
              <a:t>Problem Statement</a:t>
            </a:r>
            <a:r>
              <a:rPr lang="en-US" sz="1400">
                <a:latin typeface="Arial"/>
                <a:cs typeface="Arial"/>
              </a:rPr>
              <a:t> : Multi objective optimization problem</a:t>
            </a:r>
          </a:p>
          <a:p>
            <a:pPr algn="just"/>
            <a:endParaRPr lang="en-US" sz="1400">
              <a:latin typeface="Arial" panose="020B0604020202020204" pitchFamily="34" charset="0"/>
              <a:cs typeface="Arial" panose="020B0604020202020204" pitchFamily="34" charset="0"/>
            </a:endParaRPr>
          </a:p>
          <a:p>
            <a:pPr algn="just"/>
            <a:r>
              <a:rPr lang="en-US" sz="1400" b="1">
                <a:latin typeface="Arial"/>
                <a:cs typeface="Arial"/>
              </a:rPr>
              <a:t>Probable Solution</a:t>
            </a:r>
            <a:r>
              <a:rPr lang="en-US" sz="1400">
                <a:latin typeface="Arial"/>
                <a:cs typeface="Arial"/>
              </a:rPr>
              <a:t> : To solve a multi-objective optimization problem where we </a:t>
            </a:r>
          </a:p>
          <a:p>
            <a:pPr algn="just"/>
            <a:r>
              <a:rPr lang="en-US" sz="1400">
                <a:latin typeface="Arial"/>
                <a:cs typeface="Arial"/>
              </a:rPr>
              <a:t>aim to minimize energy consumption while maximizing throughput, you can use </a:t>
            </a:r>
            <a:endParaRPr lang="en-US">
              <a:solidFill>
                <a:srgbClr val="2F5597"/>
              </a:solidFill>
              <a:latin typeface="Calibri" panose="020F0502020204030204"/>
              <a:cs typeface="Calibri" panose="020F0502020204030204"/>
            </a:endParaRPr>
          </a:p>
          <a:p>
            <a:pPr algn="just"/>
            <a:r>
              <a:rPr lang="en-US" sz="1400">
                <a:latin typeface="Arial"/>
                <a:cs typeface="Arial"/>
              </a:rPr>
              <a:t>techniques like Pareto optimization. One common approach is to use multi-objective </a:t>
            </a:r>
            <a:endParaRPr lang="en-US">
              <a:solidFill>
                <a:srgbClr val="2F5597"/>
              </a:solidFill>
              <a:latin typeface="Calibri" panose="020F0502020204030204"/>
              <a:cs typeface="Calibri"/>
            </a:endParaRPr>
          </a:p>
          <a:p>
            <a:pPr algn="just"/>
            <a:r>
              <a:rPr lang="en-US" sz="1400">
                <a:latin typeface="Arial"/>
                <a:cs typeface="Arial"/>
              </a:rPr>
              <a:t>evolutionary algorithms </a:t>
            </a:r>
            <a:r>
              <a:rPr lang="en-US" sz="1400">
                <a:solidFill>
                  <a:schemeClr val="accent1">
                    <a:lumMod val="75000"/>
                  </a:schemeClr>
                </a:solidFill>
                <a:latin typeface="Arial"/>
                <a:cs typeface="Arial"/>
              </a:rPr>
              <a:t>(MOEAs) such as NSGA-II (Non-dominated Sorting </a:t>
            </a:r>
            <a:endParaRPr lang="en-US">
              <a:solidFill>
                <a:schemeClr val="accent1">
                  <a:lumMod val="75000"/>
                </a:schemeClr>
              </a:solidFill>
              <a:latin typeface="Calibri" panose="020F0502020204030204"/>
              <a:cs typeface="Calibri"/>
            </a:endParaRPr>
          </a:p>
          <a:p>
            <a:pPr algn="just"/>
            <a:r>
              <a:rPr lang="en-US" sz="1400">
                <a:solidFill>
                  <a:schemeClr val="accent1">
                    <a:lumMod val="75000"/>
                  </a:schemeClr>
                </a:solidFill>
                <a:latin typeface="Arial"/>
                <a:cs typeface="Arial"/>
              </a:rPr>
              <a:t>Genetic Algorithm II) or SPEA2 (Strength Pareto Evolutionary Algorithm).</a:t>
            </a:r>
            <a:endParaRPr lang="en-US">
              <a:solidFill>
                <a:schemeClr val="accent1">
                  <a:lumMod val="75000"/>
                </a:schemeClr>
              </a:solidFill>
              <a:cs typeface="Calibri"/>
            </a:endParaRPr>
          </a:p>
          <a:p>
            <a:pPr algn="just"/>
            <a:endParaRPr lang="en-US" sz="1400">
              <a:latin typeface="Arial" panose="020B0604020202020204" pitchFamily="34" charset="0"/>
              <a:cs typeface="Arial" panose="020B0604020202020204" pitchFamily="34" charset="0"/>
            </a:endParaRPr>
          </a:p>
          <a:p>
            <a:pPr algn="just"/>
            <a:endParaRPr lang="en-US" sz="1400">
              <a:latin typeface="Arial"/>
              <a:cs typeface="Arial"/>
            </a:endParaRPr>
          </a:p>
          <a:p>
            <a:pPr algn="just"/>
            <a:endParaRPr lang="en-US" sz="1400">
              <a:latin typeface="Arial"/>
              <a:cs typeface="Arial"/>
            </a:endParaRPr>
          </a:p>
          <a:p>
            <a:pPr algn="just"/>
            <a:r>
              <a:rPr lang="en-US" sz="1600" b="1">
                <a:latin typeface="Arial"/>
                <a:cs typeface="Arial"/>
              </a:rPr>
              <a:t>Business Outcome </a:t>
            </a:r>
          </a:p>
          <a:p>
            <a:pPr algn="just"/>
            <a:endParaRPr lang="en-US" sz="1400">
              <a:solidFill>
                <a:schemeClr val="accent1"/>
              </a:solidFill>
              <a:latin typeface="Arial" panose="020B0604020202020204" pitchFamily="34" charset="0"/>
              <a:cs typeface="Arial" panose="020B0604020202020204" pitchFamily="34" charset="0"/>
            </a:endParaRPr>
          </a:p>
          <a:p>
            <a:pPr algn="just"/>
            <a:r>
              <a:rPr lang="en-US" sz="1400" b="1">
                <a:latin typeface="Arial"/>
                <a:cs typeface="Arial"/>
              </a:rPr>
              <a:t>Cost Reduction</a:t>
            </a:r>
            <a:r>
              <a:rPr lang="en-US" sz="1400">
                <a:latin typeface="Arial"/>
                <a:cs typeface="Arial"/>
              </a:rPr>
              <a:t>: Optimizing energy consumption and maximizing throughput leads to lower operational expenses and increased profitability.</a:t>
            </a:r>
          </a:p>
          <a:p>
            <a:pPr algn="just"/>
            <a:endParaRPr lang="en-US" sz="1400">
              <a:latin typeface="Arial" panose="020B0604020202020204" pitchFamily="34" charset="0"/>
              <a:cs typeface="Arial" panose="020B0604020202020204" pitchFamily="34" charset="0"/>
            </a:endParaRPr>
          </a:p>
          <a:p>
            <a:pPr algn="just"/>
            <a:r>
              <a:rPr lang="en-US" sz="1400" b="1">
                <a:latin typeface="Arial"/>
                <a:cs typeface="Arial"/>
              </a:rPr>
              <a:t>Increased Productivity</a:t>
            </a:r>
            <a:r>
              <a:rPr lang="en-US" sz="1400">
                <a:latin typeface="Arial"/>
                <a:cs typeface="Arial"/>
              </a:rPr>
              <a:t>: Maximizing throughput enables the business to produce more units in the same timeframe, enhancing overall productivity and output capacity. </a:t>
            </a:r>
            <a:endParaRPr lang="en-US" sz="1400">
              <a:latin typeface="Arial" panose="020B0604020202020204" pitchFamily="34" charset="0"/>
              <a:cs typeface="Arial" panose="020B0604020202020204" pitchFamily="34" charset="0"/>
            </a:endParaRPr>
          </a:p>
          <a:p>
            <a:pPr algn="just"/>
            <a:endParaRPr lang="en-US" sz="1400">
              <a:latin typeface="Arial" panose="020B0604020202020204" pitchFamily="34" charset="0"/>
              <a:cs typeface="Arial" panose="020B0604020202020204" pitchFamily="34" charset="0"/>
            </a:endParaRPr>
          </a:p>
          <a:p>
            <a:pPr algn="just"/>
            <a:r>
              <a:rPr lang="en-US" sz="1400" b="1">
                <a:latin typeface="Arial"/>
                <a:cs typeface="Arial"/>
              </a:rPr>
              <a:t>Competitive Advantage</a:t>
            </a:r>
            <a:r>
              <a:rPr lang="en-US" sz="1400">
                <a:latin typeface="Arial"/>
                <a:cs typeface="Arial"/>
              </a:rPr>
              <a:t>: Efficiency improvements resulting from optimization provide a competitive edge, allowing the business to offer more competitive pricing or higher-quality products.</a:t>
            </a:r>
          </a:p>
        </p:txBody>
      </p:sp>
      <p:sp>
        <p:nvSpPr>
          <p:cNvPr id="11" name="Arrow: Right 10">
            <a:extLst>
              <a:ext uri="{FF2B5EF4-FFF2-40B4-BE49-F238E27FC236}">
                <a16:creationId xmlns:a16="http://schemas.microsoft.com/office/drawing/2014/main" id="{4180F193-A858-6E68-444C-E97B7A671FF4}"/>
              </a:ext>
            </a:extLst>
          </p:cNvPr>
          <p:cNvSpPr/>
          <p:nvPr/>
        </p:nvSpPr>
        <p:spPr>
          <a:xfrm rot="5400000">
            <a:off x="7638006" y="1414056"/>
            <a:ext cx="1421106" cy="1610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0998996-85D9-2C75-EC84-66FD27964172}"/>
              </a:ext>
            </a:extLst>
          </p:cNvPr>
          <p:cNvSpPr txBox="1"/>
          <p:nvPr/>
        </p:nvSpPr>
        <p:spPr>
          <a:xfrm>
            <a:off x="7965101" y="2018059"/>
            <a:ext cx="766916" cy="276999"/>
          </a:xfrm>
          <a:prstGeom prst="rect">
            <a:avLst/>
          </a:prstGeom>
          <a:noFill/>
        </p:spPr>
        <p:txBody>
          <a:bodyPr wrap="square" lIns="91440" tIns="45720" rIns="91440" bIns="45720" rtlCol="0" anchor="t">
            <a:spAutoFit/>
          </a:bodyPr>
          <a:lstStyle/>
          <a:p>
            <a:pPr algn="ctr"/>
            <a:r>
              <a:rPr lang="en-IN" sz="1200">
                <a:solidFill>
                  <a:schemeClr val="bg1"/>
                </a:solidFill>
                <a:latin typeface="Arial"/>
                <a:cs typeface="Arial"/>
              </a:rPr>
              <a:t>SEC</a:t>
            </a:r>
          </a:p>
        </p:txBody>
      </p:sp>
      <p:sp>
        <p:nvSpPr>
          <p:cNvPr id="13" name="Arrow: Down 12">
            <a:extLst>
              <a:ext uri="{FF2B5EF4-FFF2-40B4-BE49-F238E27FC236}">
                <a16:creationId xmlns:a16="http://schemas.microsoft.com/office/drawing/2014/main" id="{B8306BEF-3CB2-B9D7-6D66-E9913B987761}"/>
              </a:ext>
            </a:extLst>
          </p:cNvPr>
          <p:cNvSpPr/>
          <p:nvPr/>
        </p:nvSpPr>
        <p:spPr>
          <a:xfrm rot="10800000">
            <a:off x="9785621" y="1472719"/>
            <a:ext cx="1701164" cy="14821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TextBox 13">
            <a:extLst>
              <a:ext uri="{FF2B5EF4-FFF2-40B4-BE49-F238E27FC236}">
                <a16:creationId xmlns:a16="http://schemas.microsoft.com/office/drawing/2014/main" id="{29DBE779-3050-991B-F7ED-C6D26C0907F8}"/>
              </a:ext>
            </a:extLst>
          </p:cNvPr>
          <p:cNvSpPr txBox="1"/>
          <p:nvPr/>
        </p:nvSpPr>
        <p:spPr>
          <a:xfrm>
            <a:off x="9844722" y="1939617"/>
            <a:ext cx="1588238" cy="276999"/>
          </a:xfrm>
          <a:prstGeom prst="rect">
            <a:avLst/>
          </a:prstGeom>
          <a:noFill/>
        </p:spPr>
        <p:txBody>
          <a:bodyPr wrap="square" lIns="91440" tIns="45720" rIns="91440" bIns="45720" rtlCol="0" anchor="t">
            <a:spAutoFit/>
          </a:bodyPr>
          <a:lstStyle/>
          <a:p>
            <a:pPr algn="ctr"/>
            <a:r>
              <a:rPr lang="en-IN" sz="1200">
                <a:solidFill>
                  <a:schemeClr val="bg1"/>
                </a:solidFill>
                <a:latin typeface="Arial"/>
                <a:cs typeface="Arial"/>
              </a:rPr>
              <a:t>THROUGHPUT</a:t>
            </a:r>
          </a:p>
        </p:txBody>
      </p:sp>
    </p:spTree>
    <p:extLst>
      <p:ext uri="{BB962C8B-B14F-4D97-AF65-F5344CB8AC3E}">
        <p14:creationId xmlns:p14="http://schemas.microsoft.com/office/powerpoint/2010/main" val="281031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D5D26-86ED-7A56-08DF-48ABA2691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solidFill>
              <a:srgbClr val="0A0A0A"/>
            </a:solidFill>
          </a:ln>
        </p:spPr>
      </p:pic>
      <p:sp>
        <p:nvSpPr>
          <p:cNvPr id="5" name="Speech Bubble: Oval 4">
            <a:extLst>
              <a:ext uri="{FF2B5EF4-FFF2-40B4-BE49-F238E27FC236}">
                <a16:creationId xmlns:a16="http://schemas.microsoft.com/office/drawing/2014/main" id="{190531C8-FD52-FD34-2CC3-655691486F3F}"/>
              </a:ext>
            </a:extLst>
          </p:cNvPr>
          <p:cNvSpPr/>
          <p:nvPr/>
        </p:nvSpPr>
        <p:spPr>
          <a:xfrm rot="2163235">
            <a:off x="7166625" y="1658728"/>
            <a:ext cx="4638511" cy="3606189"/>
          </a:xfrm>
          <a:custGeom>
            <a:avLst/>
            <a:gdLst>
              <a:gd name="connsiteX0" fmla="*/ 1352915 w 4638511"/>
              <a:gd name="connsiteY0" fmla="*/ 4056963 h 3606189"/>
              <a:gd name="connsiteX1" fmla="*/ 1264474 w 4638511"/>
              <a:gd name="connsiteY1" fmla="*/ 3708366 h 3606189"/>
              <a:gd name="connsiteX2" fmla="*/ 1179502 w 4638511"/>
              <a:gd name="connsiteY2" fmla="*/ 3373439 h 3606189"/>
              <a:gd name="connsiteX3" fmla="*/ 440333 w 4638511"/>
              <a:gd name="connsiteY3" fmla="*/ 746055 h 3606189"/>
              <a:gd name="connsiteX4" fmla="*/ 3038124 w 4638511"/>
              <a:gd name="connsiteY4" fmla="*/ 88800 h 3606189"/>
              <a:gd name="connsiteX5" fmla="*/ 4492828 w 4638511"/>
              <a:gd name="connsiteY5" fmla="*/ 2432073 h 3606189"/>
              <a:gd name="connsiteX6" fmla="*/ 2019154 w 4638511"/>
              <a:gd name="connsiteY6" fmla="*/ 3591031 h 3606189"/>
              <a:gd name="connsiteX7" fmla="*/ 1672710 w 4638511"/>
              <a:gd name="connsiteY7" fmla="*/ 3833316 h 3606189"/>
              <a:gd name="connsiteX8" fmla="*/ 1352915 w 4638511"/>
              <a:gd name="connsiteY8" fmla="*/ 4056963 h 36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8511" h="3606189" extrusionOk="0">
                <a:moveTo>
                  <a:pt x="1352915" y="4056963"/>
                </a:moveTo>
                <a:cubicBezTo>
                  <a:pt x="1300938" y="3959330"/>
                  <a:pt x="1325727" y="3834850"/>
                  <a:pt x="1264474" y="3708366"/>
                </a:cubicBezTo>
                <a:cubicBezTo>
                  <a:pt x="1203222" y="3581881"/>
                  <a:pt x="1240656" y="3485534"/>
                  <a:pt x="1179502" y="3373439"/>
                </a:cubicBezTo>
                <a:cubicBezTo>
                  <a:pt x="-28084" y="2872586"/>
                  <a:pt x="-612842" y="1661684"/>
                  <a:pt x="440333" y="746055"/>
                </a:cubicBezTo>
                <a:cubicBezTo>
                  <a:pt x="1130333" y="20774"/>
                  <a:pt x="2284608" y="-97818"/>
                  <a:pt x="3038124" y="88800"/>
                </a:cubicBezTo>
                <a:cubicBezTo>
                  <a:pt x="4409035" y="484813"/>
                  <a:pt x="5214869" y="1314750"/>
                  <a:pt x="4492828" y="2432073"/>
                </a:cubicBezTo>
                <a:cubicBezTo>
                  <a:pt x="4082321" y="2963073"/>
                  <a:pt x="3109768" y="3849463"/>
                  <a:pt x="2019154" y="3591031"/>
                </a:cubicBezTo>
                <a:cubicBezTo>
                  <a:pt x="1920012" y="3708429"/>
                  <a:pt x="1810494" y="3714131"/>
                  <a:pt x="1672710" y="3833316"/>
                </a:cubicBezTo>
                <a:cubicBezTo>
                  <a:pt x="1534926" y="3952501"/>
                  <a:pt x="1443531" y="3938913"/>
                  <a:pt x="1352915" y="4056963"/>
                </a:cubicBezTo>
                <a:close/>
              </a:path>
            </a:pathLst>
          </a:custGeom>
          <a:noFill/>
          <a:ln w="9525" cap="flat" cmpd="sng" algn="ctr">
            <a:solidFill>
              <a:schemeClr val="tx2">
                <a:lumMod val="20000"/>
                <a:lumOff val="80000"/>
              </a:schemeClr>
            </a:solidFill>
            <a:prstDash val="dashDot"/>
            <a:round/>
            <a:headEnd type="none" w="med" len="med"/>
            <a:tailEnd type="none" w="med" len="med"/>
            <a:extLst>
              <a:ext uri="{C807C97D-BFC1-408E-A445-0C87EB9F89A2}">
                <ask:lineSketchStyleProps xmlns:ask="http://schemas.microsoft.com/office/drawing/2018/sketchyshapes" sd="1940967732">
                  <a:prstGeom prst="wedgeEllipseCallout">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4" name="TextBox 3">
            <a:extLst>
              <a:ext uri="{FF2B5EF4-FFF2-40B4-BE49-F238E27FC236}">
                <a16:creationId xmlns:a16="http://schemas.microsoft.com/office/drawing/2014/main" id="{C2B3B86B-0194-7441-40EE-842898ACA5F0}"/>
              </a:ext>
            </a:extLst>
          </p:cNvPr>
          <p:cNvSpPr txBox="1"/>
          <p:nvPr/>
        </p:nvSpPr>
        <p:spPr>
          <a:xfrm>
            <a:off x="8176074" y="2730910"/>
            <a:ext cx="2634132" cy="1754326"/>
          </a:xfrm>
          <a:prstGeom prst="rect">
            <a:avLst/>
          </a:prstGeom>
          <a:noFill/>
        </p:spPr>
        <p:txBody>
          <a:bodyPr wrap="square" rtlCol="0">
            <a:spAutoFit/>
          </a:bodyPr>
          <a:lstStyle/>
          <a:p>
            <a:pPr algn="ctr"/>
            <a:r>
              <a:rPr lang="en-IN" sz="5400">
                <a:solidFill>
                  <a:schemeClr val="tx2">
                    <a:lumMod val="20000"/>
                    <a:lumOff val="80000"/>
                  </a:schemeClr>
                </a:solidFill>
                <a:latin typeface="Bahnschrift SemiBold SemiConden" panose="020B0502040204020203" pitchFamily="34" charset="0"/>
              </a:rPr>
              <a:t>THANK YOU!</a:t>
            </a:r>
          </a:p>
        </p:txBody>
      </p:sp>
      <p:pic>
        <p:nvPicPr>
          <p:cNvPr id="2" name="Picture 1">
            <a:extLst>
              <a:ext uri="{FF2B5EF4-FFF2-40B4-BE49-F238E27FC236}">
                <a16:creationId xmlns:a16="http://schemas.microsoft.com/office/drawing/2014/main" id="{597C790E-A28A-D060-12AE-7BC25FF72102}"/>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770374" y="169559"/>
            <a:ext cx="3055744" cy="653588"/>
          </a:xfrm>
          <a:prstGeom prst="rect">
            <a:avLst/>
          </a:prstGeom>
        </p:spPr>
      </p:pic>
    </p:spTree>
    <p:extLst>
      <p:ext uri="{BB962C8B-B14F-4D97-AF65-F5344CB8AC3E}">
        <p14:creationId xmlns:p14="http://schemas.microsoft.com/office/powerpoint/2010/main" val="1215657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692EF-1B02-7DFA-6BC9-E7A609E2CCE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8941226-33E7-045A-CD4A-7D1B9BAE81F7}"/>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783FBB3-DFC1-962B-7D8C-1AFDCC4DB44D}"/>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OVERVIEW</a:t>
            </a:r>
          </a:p>
        </p:txBody>
      </p:sp>
      <p:pic>
        <p:nvPicPr>
          <p:cNvPr id="5" name="Picture 4">
            <a:extLst>
              <a:ext uri="{FF2B5EF4-FFF2-40B4-BE49-F238E27FC236}">
                <a16:creationId xmlns:a16="http://schemas.microsoft.com/office/drawing/2014/main" id="{43F2DB85-0CD4-47DF-6F93-52D566E6BA2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D4C77CEA-2710-C005-7426-F72A62BA824E}"/>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B373515-432D-DF03-FDB4-6CCBB83AE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BBD9F6C8-6BF4-47A8-76E9-CC08F3BB2F1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BB01B2EB-7765-0EE9-DDBE-28BA66638B24}"/>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DDA6C6C9-53A2-4E57-DE94-D982857B2669}"/>
              </a:ext>
            </a:extLst>
          </p:cNvPr>
          <p:cNvSpPr txBox="1"/>
          <p:nvPr/>
        </p:nvSpPr>
        <p:spPr>
          <a:xfrm>
            <a:off x="761174" y="1200089"/>
            <a:ext cx="6302477" cy="4801314"/>
          </a:xfrm>
          <a:prstGeom prst="rect">
            <a:avLst/>
          </a:prstGeom>
          <a:noFill/>
        </p:spPr>
        <p:txBody>
          <a:bodyPr wrap="square" rtlCol="0">
            <a:spAutoFit/>
          </a:bodyPr>
          <a:lstStyle/>
          <a:p>
            <a:pPr marL="342900" indent="-342900">
              <a:buFont typeface="+mj-lt"/>
              <a:buAutoNum type="arabicPeriod"/>
            </a:pPr>
            <a:r>
              <a:rPr lang="en-IN" b="1">
                <a:latin typeface="Arial" panose="020B0604020202020204" pitchFamily="34" charset="0"/>
                <a:cs typeface="Arial" panose="020B0604020202020204" pitchFamily="34" charset="0"/>
              </a:rPr>
              <a:t>Data Overview &amp; Initial Findings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Hopper Section</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its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 </a:t>
            </a:r>
          </a:p>
          <a:p>
            <a:pPr lvl="1"/>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Main Extruder</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ADF Testing</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Granger Causality Test</a:t>
            </a:r>
          </a:p>
          <a:p>
            <a:pPr marL="857250" lvl="1" indent="-400050">
              <a:buFont typeface="+mj-lt"/>
              <a:buAutoNum type="romanU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Future Endeavours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384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F97A6-61A3-062C-600C-B31EC570E3E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20AD4C4-1DEC-A8E1-C742-2FA0E39B1A61}"/>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698B174-4186-1350-CCF6-7F29E665B15C}"/>
              </a:ext>
            </a:extLst>
          </p:cNvPr>
          <p:cNvSpPr txBox="1">
            <a:spLocks/>
          </p:cNvSpPr>
          <p:nvPr/>
        </p:nvSpPr>
        <p:spPr>
          <a:xfrm>
            <a:off x="412953" y="224997"/>
            <a:ext cx="3942737"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DATA OVERVIEW</a:t>
            </a:r>
          </a:p>
        </p:txBody>
      </p:sp>
      <p:pic>
        <p:nvPicPr>
          <p:cNvPr id="5" name="Picture 4">
            <a:extLst>
              <a:ext uri="{FF2B5EF4-FFF2-40B4-BE49-F238E27FC236}">
                <a16:creationId xmlns:a16="http://schemas.microsoft.com/office/drawing/2014/main" id="{244D5291-842C-1C62-592C-113623A736A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B56E27B4-0656-48FE-C6F9-22DD7A687F29}"/>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902D697-24CC-6D32-4E39-3D52FA4D4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30E2D8C9-9942-AC5B-85ED-9ACB3A0FD0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8E13AE5A-E0A4-162F-6FB6-EBF2AB5F5439}"/>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8" name="Oval 7">
            <a:extLst>
              <a:ext uri="{FF2B5EF4-FFF2-40B4-BE49-F238E27FC236}">
                <a16:creationId xmlns:a16="http://schemas.microsoft.com/office/drawing/2014/main" id="{511A88F3-92BE-81C7-63C4-669DC8DDA1BC}"/>
              </a:ext>
            </a:extLst>
          </p:cNvPr>
          <p:cNvSpPr/>
          <p:nvPr/>
        </p:nvSpPr>
        <p:spPr>
          <a:xfrm>
            <a:off x="4820263" y="1142554"/>
            <a:ext cx="2551473" cy="953718"/>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9A5E124-22E9-CC86-29AC-EC87A5504145}"/>
              </a:ext>
            </a:extLst>
          </p:cNvPr>
          <p:cNvSpPr txBox="1"/>
          <p:nvPr/>
        </p:nvSpPr>
        <p:spPr>
          <a:xfrm>
            <a:off x="5442153" y="1437654"/>
            <a:ext cx="1307690" cy="369332"/>
          </a:xfrm>
          <a:prstGeom prst="rect">
            <a:avLst/>
          </a:prstGeom>
          <a:noFill/>
        </p:spPr>
        <p:txBody>
          <a:bodyPr wrap="square" rtlCol="0">
            <a:spAutoFit/>
          </a:bodyPr>
          <a:lstStyle/>
          <a:p>
            <a:r>
              <a:rPr lang="en-IN" b="1"/>
              <a:t>RAW DATA</a:t>
            </a:r>
          </a:p>
        </p:txBody>
      </p:sp>
      <p:sp>
        <p:nvSpPr>
          <p:cNvPr id="10" name="Oval 9">
            <a:extLst>
              <a:ext uri="{FF2B5EF4-FFF2-40B4-BE49-F238E27FC236}">
                <a16:creationId xmlns:a16="http://schemas.microsoft.com/office/drawing/2014/main" id="{34101289-DFB8-CBE9-7D3F-A18C4C07579E}"/>
              </a:ext>
            </a:extLst>
          </p:cNvPr>
          <p:cNvSpPr/>
          <p:nvPr/>
        </p:nvSpPr>
        <p:spPr>
          <a:xfrm>
            <a:off x="1276545" y="2190277"/>
            <a:ext cx="2541639" cy="1180537"/>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0ACB7A3-F5CF-DBF9-0516-C0989D9B7BC2}"/>
              </a:ext>
            </a:extLst>
          </p:cNvPr>
          <p:cNvSpPr txBox="1"/>
          <p:nvPr/>
        </p:nvSpPr>
        <p:spPr>
          <a:xfrm>
            <a:off x="1646076" y="2598993"/>
            <a:ext cx="1941872" cy="369332"/>
          </a:xfrm>
          <a:prstGeom prst="rect">
            <a:avLst/>
          </a:prstGeom>
          <a:noFill/>
        </p:spPr>
        <p:txBody>
          <a:bodyPr wrap="square" rtlCol="0">
            <a:spAutoFit/>
          </a:bodyPr>
          <a:lstStyle/>
          <a:p>
            <a:r>
              <a:rPr lang="en-IN" b="1"/>
              <a:t>HOPPER SECTION</a:t>
            </a:r>
          </a:p>
        </p:txBody>
      </p:sp>
      <p:sp>
        <p:nvSpPr>
          <p:cNvPr id="12" name="Oval 11">
            <a:extLst>
              <a:ext uri="{FF2B5EF4-FFF2-40B4-BE49-F238E27FC236}">
                <a16:creationId xmlns:a16="http://schemas.microsoft.com/office/drawing/2014/main" id="{97291685-9237-1380-6D77-3EBF7456F9CA}"/>
              </a:ext>
            </a:extLst>
          </p:cNvPr>
          <p:cNvSpPr/>
          <p:nvPr/>
        </p:nvSpPr>
        <p:spPr>
          <a:xfrm>
            <a:off x="8373816" y="2190276"/>
            <a:ext cx="2541639" cy="1180538"/>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064363C-EC6E-E908-F2E4-ADF75C7348FF}"/>
              </a:ext>
            </a:extLst>
          </p:cNvPr>
          <p:cNvSpPr txBox="1"/>
          <p:nvPr/>
        </p:nvSpPr>
        <p:spPr>
          <a:xfrm>
            <a:off x="8750710" y="2492317"/>
            <a:ext cx="1833718" cy="646331"/>
          </a:xfrm>
          <a:prstGeom prst="rect">
            <a:avLst/>
          </a:prstGeom>
          <a:noFill/>
        </p:spPr>
        <p:txBody>
          <a:bodyPr wrap="square" rtlCol="0">
            <a:spAutoFit/>
          </a:bodyPr>
          <a:lstStyle/>
          <a:p>
            <a:pPr algn="ctr"/>
            <a:r>
              <a:rPr lang="en-IN" b="1"/>
              <a:t>MAIN EXTRUDER SECTION</a:t>
            </a:r>
          </a:p>
        </p:txBody>
      </p:sp>
      <p:sp>
        <p:nvSpPr>
          <p:cNvPr id="33" name="TextBox 32">
            <a:extLst>
              <a:ext uri="{FF2B5EF4-FFF2-40B4-BE49-F238E27FC236}">
                <a16:creationId xmlns:a16="http://schemas.microsoft.com/office/drawing/2014/main" id="{836608FE-9BB0-4F44-9A36-D166D7990DFA}"/>
              </a:ext>
            </a:extLst>
          </p:cNvPr>
          <p:cNvSpPr txBox="1"/>
          <p:nvPr/>
        </p:nvSpPr>
        <p:spPr>
          <a:xfrm>
            <a:off x="1506777" y="3894723"/>
            <a:ext cx="2081171" cy="2295287"/>
          </a:xfrm>
          <a:prstGeom prst="roundRect">
            <a:avLst/>
          </a:prstGeom>
          <a:solidFill>
            <a:schemeClr val="accent1">
              <a:lumMod val="40000"/>
              <a:lumOff val="60000"/>
            </a:schemeClr>
          </a:solidFill>
        </p:spPr>
        <p:txBody>
          <a:bodyPr wrap="square" rtlCol="0">
            <a:spAutoFit/>
          </a:bodyPr>
          <a:lstStyle/>
          <a:p>
            <a:pPr lvl="0" algn="ctr"/>
            <a:r>
              <a:rPr lang="en-IN" sz="1400" b="1"/>
              <a:t>Total 5 Hoppers. For each hopper we have:</a:t>
            </a:r>
          </a:p>
          <a:p>
            <a:pPr lvl="0" algn="ctr"/>
            <a:endParaRPr lang="en-IN" sz="1400"/>
          </a:p>
          <a:p>
            <a:pPr marL="285750" lvl="0" indent="-285750">
              <a:buFont typeface="Arial" panose="020B0604020202020204" pitchFamily="34" charset="0"/>
              <a:buChar char="•"/>
            </a:pPr>
            <a:r>
              <a:rPr lang="en-IN" sz="1400"/>
              <a:t>Temperature</a:t>
            </a:r>
          </a:p>
          <a:p>
            <a:pPr marL="285750" lvl="0" indent="-285750">
              <a:buFont typeface="Arial" panose="020B0604020202020204" pitchFamily="34" charset="0"/>
              <a:buChar char="•"/>
            </a:pPr>
            <a:r>
              <a:rPr lang="en-IN" sz="1400"/>
              <a:t>Power</a:t>
            </a:r>
          </a:p>
          <a:p>
            <a:pPr marL="285750" lvl="0" indent="-285750">
              <a:buFont typeface="Arial" panose="020B0604020202020204" pitchFamily="34" charset="0"/>
              <a:buChar char="•"/>
            </a:pPr>
            <a:r>
              <a:rPr lang="en-IN" sz="1400"/>
              <a:t>Rotation Speed</a:t>
            </a:r>
          </a:p>
          <a:p>
            <a:pPr marL="285750" lvl="0" indent="-285750">
              <a:buFont typeface="Arial" panose="020B0604020202020204" pitchFamily="34" charset="0"/>
              <a:buChar char="•"/>
            </a:pPr>
            <a:r>
              <a:rPr lang="en-IN" sz="1400"/>
              <a:t>Weight</a:t>
            </a:r>
          </a:p>
          <a:p>
            <a:pPr marL="285750" lvl="0" indent="-285750">
              <a:buFont typeface="Arial" panose="020B0604020202020204" pitchFamily="34" charset="0"/>
              <a:buChar char="•"/>
            </a:pPr>
            <a:r>
              <a:rPr lang="en-IN" sz="1400"/>
              <a:t>Throughput</a:t>
            </a:r>
          </a:p>
          <a:p>
            <a:endParaRPr lang="en-IN"/>
          </a:p>
        </p:txBody>
      </p:sp>
      <p:sp>
        <p:nvSpPr>
          <p:cNvPr id="34" name="TextBox 33">
            <a:extLst>
              <a:ext uri="{FF2B5EF4-FFF2-40B4-BE49-F238E27FC236}">
                <a16:creationId xmlns:a16="http://schemas.microsoft.com/office/drawing/2014/main" id="{FF1C75E4-445F-6DB1-F2A7-7AA8AC08C861}"/>
              </a:ext>
            </a:extLst>
          </p:cNvPr>
          <p:cNvSpPr txBox="1"/>
          <p:nvPr/>
        </p:nvSpPr>
        <p:spPr>
          <a:xfrm>
            <a:off x="6833419" y="3967139"/>
            <a:ext cx="2300749" cy="2009061"/>
          </a:xfrm>
          <a:prstGeom prst="roundRect">
            <a:avLst/>
          </a:prstGeom>
          <a:solidFill>
            <a:schemeClr val="accent1">
              <a:lumMod val="40000"/>
              <a:lumOff val="60000"/>
            </a:schemeClr>
          </a:solidFill>
        </p:spPr>
        <p:txBody>
          <a:bodyPr wrap="square" rtlCol="0">
            <a:spAutoFit/>
          </a:bodyPr>
          <a:lstStyle/>
          <a:p>
            <a:r>
              <a:rPr lang="en-IN" sz="1400" b="1"/>
              <a:t>Main sensor parameters:</a:t>
            </a:r>
          </a:p>
          <a:p>
            <a:endParaRPr lang="en-IN" sz="1400"/>
          </a:p>
          <a:p>
            <a:pPr marL="285750" indent="-285750">
              <a:buFont typeface="Arial" panose="020B0604020202020204" pitchFamily="34" charset="0"/>
              <a:buChar char="•"/>
            </a:pPr>
            <a:r>
              <a:rPr lang="en-IN" sz="1400"/>
              <a:t>Funnel Active</a:t>
            </a:r>
          </a:p>
          <a:p>
            <a:pPr marL="285750" indent="-285750">
              <a:buFont typeface="Arial" panose="020B0604020202020204" pitchFamily="34" charset="0"/>
              <a:buChar char="•"/>
            </a:pPr>
            <a:r>
              <a:rPr lang="en-IN" sz="1400"/>
              <a:t>Temperature</a:t>
            </a:r>
          </a:p>
          <a:p>
            <a:pPr marL="285750" indent="-285750">
              <a:buFont typeface="Arial" panose="020B0604020202020204" pitchFamily="34" charset="0"/>
              <a:buChar char="•"/>
            </a:pPr>
            <a:r>
              <a:rPr lang="en-IN" sz="1400"/>
              <a:t>Pressure</a:t>
            </a:r>
          </a:p>
          <a:p>
            <a:pPr marL="285750" indent="-285750">
              <a:buFont typeface="Arial" panose="020B0604020202020204" pitchFamily="34" charset="0"/>
              <a:buChar char="•"/>
            </a:pPr>
            <a:r>
              <a:rPr lang="en-IN" sz="1400"/>
              <a:t>Screw Load</a:t>
            </a:r>
          </a:p>
          <a:p>
            <a:pPr marL="285750" indent="-285750">
              <a:buFont typeface="Arial" panose="020B0604020202020204" pitchFamily="34" charset="0"/>
              <a:buChar char="•"/>
            </a:pPr>
            <a:r>
              <a:rPr lang="en-IN" sz="1400"/>
              <a:t>Screw Rotation speed</a:t>
            </a:r>
          </a:p>
          <a:p>
            <a:pPr marL="285750" indent="-285750">
              <a:buFont typeface="Arial" panose="020B0604020202020204" pitchFamily="34" charset="0"/>
              <a:buChar char="•"/>
            </a:pPr>
            <a:r>
              <a:rPr lang="en-IN" sz="1400"/>
              <a:t>Vacuum</a:t>
            </a:r>
          </a:p>
        </p:txBody>
      </p:sp>
      <p:sp>
        <p:nvSpPr>
          <p:cNvPr id="35" name="TextBox 34">
            <a:extLst>
              <a:ext uri="{FF2B5EF4-FFF2-40B4-BE49-F238E27FC236}">
                <a16:creationId xmlns:a16="http://schemas.microsoft.com/office/drawing/2014/main" id="{5CEB4E80-CDA3-11CD-CDC3-3DE42FB4B954}"/>
              </a:ext>
            </a:extLst>
          </p:cNvPr>
          <p:cNvSpPr txBox="1"/>
          <p:nvPr/>
        </p:nvSpPr>
        <p:spPr>
          <a:xfrm>
            <a:off x="9906141" y="4043919"/>
            <a:ext cx="1864982" cy="1293971"/>
          </a:xfrm>
          <a:prstGeom prst="roundRect">
            <a:avLst/>
          </a:prstGeom>
          <a:solidFill>
            <a:schemeClr val="accent1">
              <a:lumMod val="40000"/>
              <a:lumOff val="60000"/>
            </a:schemeClr>
          </a:solidFill>
        </p:spPr>
        <p:txBody>
          <a:bodyPr wrap="square" rtlCol="0">
            <a:spAutoFit/>
          </a:bodyPr>
          <a:lstStyle/>
          <a:p>
            <a:r>
              <a:rPr lang="en-IN" sz="1400" b="1"/>
              <a:t>Total 16 zones. For each zone, we have:</a:t>
            </a:r>
          </a:p>
          <a:p>
            <a:endParaRPr lang="en-IN" sz="1400" b="1"/>
          </a:p>
          <a:p>
            <a:pPr marL="285750" indent="-285750">
              <a:buFont typeface="Arial" panose="020B0604020202020204" pitchFamily="34" charset="0"/>
              <a:buChar char="•"/>
            </a:pPr>
            <a:r>
              <a:rPr lang="en-IN" sz="1400"/>
              <a:t>Control Point</a:t>
            </a:r>
          </a:p>
          <a:p>
            <a:pPr marL="285750" indent="-285750">
              <a:buFont typeface="Arial" panose="020B0604020202020204" pitchFamily="34" charset="0"/>
              <a:buChar char="•"/>
            </a:pPr>
            <a:r>
              <a:rPr lang="en-IN" sz="1400"/>
              <a:t>Temperature</a:t>
            </a:r>
          </a:p>
        </p:txBody>
      </p:sp>
      <p:cxnSp>
        <p:nvCxnSpPr>
          <p:cNvPr id="38" name="Straight Arrow Connector 37">
            <a:extLst>
              <a:ext uri="{FF2B5EF4-FFF2-40B4-BE49-F238E27FC236}">
                <a16:creationId xmlns:a16="http://schemas.microsoft.com/office/drawing/2014/main" id="{D3BA810C-83BD-918E-A5BF-CB1013FC1F90}"/>
              </a:ext>
            </a:extLst>
          </p:cNvPr>
          <p:cNvCxnSpPr>
            <a:cxnSpLocks/>
          </p:cNvCxnSpPr>
          <p:nvPr/>
        </p:nvCxnSpPr>
        <p:spPr>
          <a:xfrm flipH="1">
            <a:off x="3803855" y="2070079"/>
            <a:ext cx="1190932" cy="38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E61E4E1-97F4-F4AB-6CA9-14D37E9374D0}"/>
              </a:ext>
            </a:extLst>
          </p:cNvPr>
          <p:cNvCxnSpPr>
            <a:cxnSpLocks/>
          </p:cNvCxnSpPr>
          <p:nvPr/>
        </p:nvCxnSpPr>
        <p:spPr>
          <a:xfrm>
            <a:off x="2534050" y="3429000"/>
            <a:ext cx="0" cy="428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E13E0D-9C78-7FDC-7B6B-A57495CB08D1}"/>
              </a:ext>
            </a:extLst>
          </p:cNvPr>
          <p:cNvCxnSpPr>
            <a:cxnSpLocks/>
          </p:cNvCxnSpPr>
          <p:nvPr/>
        </p:nvCxnSpPr>
        <p:spPr>
          <a:xfrm flipH="1">
            <a:off x="8596675" y="3450241"/>
            <a:ext cx="760352" cy="45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B96EF4C-4E73-06C7-3178-99A3728AC409}"/>
              </a:ext>
            </a:extLst>
          </p:cNvPr>
          <p:cNvCxnSpPr>
            <a:cxnSpLocks/>
          </p:cNvCxnSpPr>
          <p:nvPr/>
        </p:nvCxnSpPr>
        <p:spPr>
          <a:xfrm>
            <a:off x="9906141" y="3444401"/>
            <a:ext cx="678287" cy="51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2CFA9FD-A10E-4C3B-3547-3A13215D1BB6}"/>
              </a:ext>
            </a:extLst>
          </p:cNvPr>
          <p:cNvCxnSpPr>
            <a:cxnSpLocks/>
          </p:cNvCxnSpPr>
          <p:nvPr/>
        </p:nvCxnSpPr>
        <p:spPr>
          <a:xfrm>
            <a:off x="7372364" y="1970423"/>
            <a:ext cx="1047319" cy="417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F66B23-0658-4BA5-2DE4-982A0CB2DAC4}"/>
              </a:ext>
            </a:extLst>
          </p:cNvPr>
          <p:cNvSpPr txBox="1"/>
          <p:nvPr/>
        </p:nvSpPr>
        <p:spPr>
          <a:xfrm>
            <a:off x="5245884" y="2263565"/>
            <a:ext cx="1837884" cy="306467"/>
          </a:xfrm>
          <a:prstGeom prst="roundRect">
            <a:avLst/>
          </a:prstGeom>
          <a:solidFill>
            <a:schemeClr val="accent1">
              <a:lumMod val="40000"/>
              <a:lumOff val="60000"/>
            </a:schemeClr>
          </a:solidFill>
        </p:spPr>
        <p:txBody>
          <a:bodyPr wrap="square" rtlCol="0">
            <a:spAutoFit/>
          </a:bodyPr>
          <a:lstStyle/>
          <a:p>
            <a:pPr algn="ctr"/>
            <a:r>
              <a:rPr lang="en-IN" sz="1200" b="1"/>
              <a:t>6.8 M rows X 93 columns</a:t>
            </a:r>
          </a:p>
        </p:txBody>
      </p:sp>
    </p:spTree>
    <p:extLst>
      <p:ext uri="{BB962C8B-B14F-4D97-AF65-F5344CB8AC3E}">
        <p14:creationId xmlns:p14="http://schemas.microsoft.com/office/powerpoint/2010/main" val="947255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67561-C307-301D-D62A-C2C49F11159B}"/>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67A1B4A-A836-CF2F-8149-BF34615833FF}"/>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6B3A996-99D1-1E05-480A-946AEDEEB3EF}"/>
              </a:ext>
            </a:extLst>
          </p:cNvPr>
          <p:cNvSpPr txBox="1">
            <a:spLocks/>
          </p:cNvSpPr>
          <p:nvPr/>
        </p:nvSpPr>
        <p:spPr>
          <a:xfrm>
            <a:off x="412953" y="224997"/>
            <a:ext cx="5093112"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INITIAL FINDINGS</a:t>
            </a:r>
          </a:p>
        </p:txBody>
      </p:sp>
      <p:pic>
        <p:nvPicPr>
          <p:cNvPr id="5" name="Picture 4">
            <a:extLst>
              <a:ext uri="{FF2B5EF4-FFF2-40B4-BE49-F238E27FC236}">
                <a16:creationId xmlns:a16="http://schemas.microsoft.com/office/drawing/2014/main" id="{EE360D7F-6713-158D-DA18-C9770F0A01C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D9A8EEED-278B-0882-98B9-C42CD918A5DE}"/>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42E6981-857B-8940-14D1-5C1A7154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09BDE6B3-E458-FAB5-5AD1-57C1276F95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62715E49-6ACB-D05D-B9E1-19930CFB25C1}"/>
              </a:ext>
            </a:extLst>
          </p:cNvPr>
          <p:cNvSpPr txBox="1"/>
          <p:nvPr/>
        </p:nvSpPr>
        <p:spPr>
          <a:xfrm>
            <a:off x="3578942" y="6542584"/>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10" name="TextBox 9">
            <a:extLst>
              <a:ext uri="{FF2B5EF4-FFF2-40B4-BE49-F238E27FC236}">
                <a16:creationId xmlns:a16="http://schemas.microsoft.com/office/drawing/2014/main" id="{EB0898D8-C5F3-5FD1-108B-6B1C7EDDF087}"/>
              </a:ext>
            </a:extLst>
          </p:cNvPr>
          <p:cNvSpPr txBox="1"/>
          <p:nvPr/>
        </p:nvSpPr>
        <p:spPr>
          <a:xfrm>
            <a:off x="1469409" y="5045067"/>
            <a:ext cx="4345856" cy="307777"/>
          </a:xfrm>
          <a:prstGeom prst="rect">
            <a:avLst/>
          </a:prstGeom>
          <a:noFill/>
        </p:spPr>
        <p:txBody>
          <a:bodyPr wrap="square" rtlCol="0">
            <a:spAutoFit/>
          </a:bodyPr>
          <a:lstStyle/>
          <a:p>
            <a:r>
              <a:rPr lang="en-IN" sz="1400"/>
              <a:t>50% of the observations represent Article type 2.</a:t>
            </a:r>
          </a:p>
        </p:txBody>
      </p:sp>
      <p:sp>
        <p:nvSpPr>
          <p:cNvPr id="11" name="TextBox 10">
            <a:extLst>
              <a:ext uri="{FF2B5EF4-FFF2-40B4-BE49-F238E27FC236}">
                <a16:creationId xmlns:a16="http://schemas.microsoft.com/office/drawing/2014/main" id="{EABA28F5-5A62-AC37-1EC1-8EC3EC72CE25}"/>
              </a:ext>
            </a:extLst>
          </p:cNvPr>
          <p:cNvSpPr txBox="1"/>
          <p:nvPr/>
        </p:nvSpPr>
        <p:spPr>
          <a:xfrm>
            <a:off x="6778829" y="4885164"/>
            <a:ext cx="3943762" cy="738664"/>
          </a:xfrm>
          <a:prstGeom prst="rect">
            <a:avLst/>
          </a:prstGeom>
          <a:noFill/>
        </p:spPr>
        <p:txBody>
          <a:bodyPr wrap="square" rtlCol="0">
            <a:spAutoFit/>
          </a:bodyPr>
          <a:lstStyle/>
          <a:p>
            <a:r>
              <a:rPr lang="en-IN" sz="1400"/>
              <a:t>Timecode 0 represents </a:t>
            </a:r>
            <a:r>
              <a:rPr lang="en-US" sz="1400"/>
              <a:t>production time in line with specifications and others represent machine/article failure time.</a:t>
            </a:r>
            <a:endParaRPr lang="en-IN" sz="1400"/>
          </a:p>
        </p:txBody>
      </p:sp>
      <p:pic>
        <p:nvPicPr>
          <p:cNvPr id="1026" name="Picture 2">
            <a:extLst>
              <a:ext uri="{FF2B5EF4-FFF2-40B4-BE49-F238E27FC236}">
                <a16:creationId xmlns:a16="http://schemas.microsoft.com/office/drawing/2014/main" id="{13232517-75AA-A68E-BC22-3C2CBB1AAD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81" r="50000" b="50000"/>
          <a:stretch/>
        </p:blipFill>
        <p:spPr bwMode="auto">
          <a:xfrm>
            <a:off x="576928" y="1548555"/>
            <a:ext cx="5183187" cy="3204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F22C239-BE88-7D1D-0A67-D7182D6643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949" t="50000"/>
          <a:stretch/>
        </p:blipFill>
        <p:spPr bwMode="auto">
          <a:xfrm>
            <a:off x="6164826" y="1436055"/>
            <a:ext cx="508486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9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A609B-056A-83A6-8509-DFB9E00E78FD}"/>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1ADC313-8A8D-660C-EB5D-4EF618D69946}"/>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66836CD-92E1-1C8B-B1D6-950565D7B8D3}"/>
              </a:ext>
            </a:extLst>
          </p:cNvPr>
          <p:cNvSpPr txBox="1">
            <a:spLocks/>
          </p:cNvSpPr>
          <p:nvPr/>
        </p:nvSpPr>
        <p:spPr>
          <a:xfrm>
            <a:off x="412953" y="224997"/>
            <a:ext cx="2094273"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OVERVIEW</a:t>
            </a:r>
          </a:p>
        </p:txBody>
      </p:sp>
      <p:pic>
        <p:nvPicPr>
          <p:cNvPr id="5" name="Picture 4">
            <a:extLst>
              <a:ext uri="{FF2B5EF4-FFF2-40B4-BE49-F238E27FC236}">
                <a16:creationId xmlns:a16="http://schemas.microsoft.com/office/drawing/2014/main" id="{82700328-0507-FADD-1F36-F8C708E7420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0437CB36-5461-B2FA-1773-68E4C9CFEC9E}"/>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6B958D9-A09D-07C1-FA66-F6E5C7657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E8F89020-A427-FD2D-D326-ABDA8DDE60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F3CB43BD-FFB6-97BE-11BA-0A52F1DE7A46}"/>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sp>
        <p:nvSpPr>
          <p:cNvPr id="9" name="TextBox 8">
            <a:extLst>
              <a:ext uri="{FF2B5EF4-FFF2-40B4-BE49-F238E27FC236}">
                <a16:creationId xmlns:a16="http://schemas.microsoft.com/office/drawing/2014/main" id="{42839082-A54E-90EA-393B-E76F36896783}"/>
              </a:ext>
            </a:extLst>
          </p:cNvPr>
          <p:cNvSpPr txBox="1"/>
          <p:nvPr/>
        </p:nvSpPr>
        <p:spPr>
          <a:xfrm>
            <a:off x="761174" y="1200089"/>
            <a:ext cx="6302477" cy="4801314"/>
          </a:xfrm>
          <a:prstGeom prst="rect">
            <a:avLst/>
          </a:prstGeom>
          <a:noFill/>
        </p:spPr>
        <p:txBody>
          <a:bodyPr wrap="square" rtlCol="0">
            <a:spAutoFit/>
          </a:bodyPr>
          <a:lstStyle/>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Data Overview &amp; Initial Findings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latin typeface="Arial" panose="020B0604020202020204" pitchFamily="34" charset="0"/>
                <a:cs typeface="Arial" panose="020B0604020202020204" pitchFamily="34" charset="0"/>
              </a:rPr>
              <a:t>Hopper Section</a:t>
            </a:r>
          </a:p>
          <a:p>
            <a:pPr marL="857250" lvl="1" indent="-400050">
              <a:buFont typeface="+mj-lt"/>
              <a:buAutoNum type="romanUcPeriod"/>
            </a:pPr>
            <a:r>
              <a:rPr lang="en-IN" b="1">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latin typeface="Arial" panose="020B0604020202020204" pitchFamily="34" charset="0"/>
                <a:cs typeface="Arial" panose="020B0604020202020204" pitchFamily="34" charset="0"/>
              </a:rPr>
              <a:t>Model Building 1 &amp; its What if Scenarios</a:t>
            </a:r>
          </a:p>
          <a:p>
            <a:pPr marL="857250" lvl="1" indent="-400050">
              <a:buFont typeface="+mj-lt"/>
              <a:buAutoNum type="romanUcPeriod"/>
            </a:pPr>
            <a:r>
              <a:rPr lang="en-IN" b="1">
                <a:latin typeface="Arial" panose="020B0604020202020204" pitchFamily="34" charset="0"/>
                <a:cs typeface="Arial" panose="020B0604020202020204" pitchFamily="34" charset="0"/>
              </a:rPr>
              <a:t>Model Building 2 </a:t>
            </a:r>
          </a:p>
          <a:p>
            <a:pPr lvl="1"/>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Main Extruder</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1 &amp; What if Scenarios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Dependencies</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Model Building 2</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ADF Testing</a:t>
            </a:r>
          </a:p>
          <a:p>
            <a:pPr marL="857250" lvl="1" indent="-400050">
              <a:buFont typeface="+mj-lt"/>
              <a:buAutoNum type="romanUcPeriod"/>
            </a:pPr>
            <a:r>
              <a:rPr lang="en-IN" b="1">
                <a:solidFill>
                  <a:schemeClr val="bg1">
                    <a:lumMod val="65000"/>
                  </a:schemeClr>
                </a:solidFill>
                <a:latin typeface="Arial" panose="020B0604020202020204" pitchFamily="34" charset="0"/>
                <a:cs typeface="Arial" panose="020B0604020202020204" pitchFamily="34" charset="0"/>
              </a:rPr>
              <a:t>Granger Causality Test</a:t>
            </a:r>
          </a:p>
          <a:p>
            <a:pPr marL="857250" lvl="1" indent="-400050">
              <a:buFont typeface="+mj-lt"/>
              <a:buAutoNum type="romanU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IN" b="1">
                <a:solidFill>
                  <a:schemeClr val="bg1">
                    <a:lumMod val="65000"/>
                  </a:schemeClr>
                </a:solidFill>
                <a:latin typeface="Arial" panose="020B0604020202020204" pitchFamily="34" charset="0"/>
                <a:cs typeface="Arial" panose="020B0604020202020204" pitchFamily="34" charset="0"/>
              </a:rPr>
              <a:t>Future Endeavours</a:t>
            </a: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a:p>
            <a:pPr marL="342900" indent="-342900">
              <a:buFont typeface="+mj-lt"/>
              <a:buAutoNum type="arabicPeriod"/>
            </a:pPr>
            <a:endParaRPr lang="en-IN" b="1">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43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806EE-8886-FC7B-793C-85681A27F06E}"/>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33FB9AA-39BF-4D6F-B2D8-BEA089150848}"/>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4E332D2-4A81-24E3-EDC9-F409BAF130A2}"/>
              </a:ext>
            </a:extLst>
          </p:cNvPr>
          <p:cNvSpPr txBox="1">
            <a:spLocks/>
          </p:cNvSpPr>
          <p:nvPr/>
        </p:nvSpPr>
        <p:spPr>
          <a:xfrm>
            <a:off x="412953" y="224997"/>
            <a:ext cx="3165989"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SECTION</a:t>
            </a:r>
          </a:p>
        </p:txBody>
      </p:sp>
      <p:pic>
        <p:nvPicPr>
          <p:cNvPr id="5" name="Picture 4">
            <a:extLst>
              <a:ext uri="{FF2B5EF4-FFF2-40B4-BE49-F238E27FC236}">
                <a16:creationId xmlns:a16="http://schemas.microsoft.com/office/drawing/2014/main" id="{3899F4DA-31FB-F40C-CB74-726F52A5348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2990E1CE-3ACA-77C3-9E87-C01C6EAA3E12}"/>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112458E-E86F-A62A-AE83-5A246DFAB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EAB3A03B-FEF0-C072-2686-EF4E2AA6A1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D15230F3-2BB1-A890-BC84-29CCF797163D}"/>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pic>
        <p:nvPicPr>
          <p:cNvPr id="7" name="Picture 6">
            <a:extLst>
              <a:ext uri="{FF2B5EF4-FFF2-40B4-BE49-F238E27FC236}">
                <a16:creationId xmlns:a16="http://schemas.microsoft.com/office/drawing/2014/main" id="{514F919F-DE48-FBF0-DC9D-F13F151FC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174" y="1416690"/>
            <a:ext cx="9664961" cy="4024619"/>
          </a:xfrm>
          <a:prstGeom prst="rect">
            <a:avLst/>
          </a:prstGeom>
        </p:spPr>
      </p:pic>
      <p:sp>
        <p:nvSpPr>
          <p:cNvPr id="10" name="Rectangle 9">
            <a:extLst>
              <a:ext uri="{FF2B5EF4-FFF2-40B4-BE49-F238E27FC236}">
                <a16:creationId xmlns:a16="http://schemas.microsoft.com/office/drawing/2014/main" id="{E98B20AC-4FB5-7D68-5853-03E3FA49BA67}"/>
              </a:ext>
            </a:extLst>
          </p:cNvPr>
          <p:cNvSpPr/>
          <p:nvPr/>
        </p:nvSpPr>
        <p:spPr>
          <a:xfrm>
            <a:off x="761174" y="1632155"/>
            <a:ext cx="1431420" cy="46211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5507780-60AF-E89F-75DB-1CD56952CE56}"/>
              </a:ext>
            </a:extLst>
          </p:cNvPr>
          <p:cNvSpPr txBox="1"/>
          <p:nvPr/>
        </p:nvSpPr>
        <p:spPr>
          <a:xfrm>
            <a:off x="943897" y="1696631"/>
            <a:ext cx="1317523" cy="338554"/>
          </a:xfrm>
          <a:prstGeom prst="rect">
            <a:avLst/>
          </a:prstGeom>
          <a:noFill/>
        </p:spPr>
        <p:txBody>
          <a:bodyPr wrap="square" rtlCol="0">
            <a:spAutoFit/>
          </a:bodyPr>
          <a:lstStyle/>
          <a:p>
            <a:r>
              <a:rPr lang="en-IN" sz="1600" b="1">
                <a:solidFill>
                  <a:schemeClr val="bg1"/>
                </a:solidFill>
                <a:latin typeface="Arial" panose="020B0604020202020204" pitchFamily="34" charset="0"/>
                <a:cs typeface="Arial" panose="020B0604020202020204" pitchFamily="34" charset="0"/>
              </a:rPr>
              <a:t>HOPPER</a:t>
            </a:r>
          </a:p>
        </p:txBody>
      </p:sp>
    </p:spTree>
    <p:extLst>
      <p:ext uri="{BB962C8B-B14F-4D97-AF65-F5344CB8AC3E}">
        <p14:creationId xmlns:p14="http://schemas.microsoft.com/office/powerpoint/2010/main" val="207724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72889-0D4A-D8B5-46DD-9A9498829CAF}"/>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EFDBA2-7E8A-9C47-FEE7-5B81376D645F}"/>
              </a:ext>
            </a:extLst>
          </p:cNvPr>
          <p:cNvCxnSpPr>
            <a:cxnSpLocks/>
          </p:cNvCxnSpPr>
          <p:nvPr/>
        </p:nvCxnSpPr>
        <p:spPr>
          <a:xfrm>
            <a:off x="334295" y="715942"/>
            <a:ext cx="11523407"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9BCD984-3ADB-CA9F-9853-B802ED95A451}"/>
              </a:ext>
            </a:extLst>
          </p:cNvPr>
          <p:cNvSpPr txBox="1">
            <a:spLocks/>
          </p:cNvSpPr>
          <p:nvPr/>
        </p:nvSpPr>
        <p:spPr>
          <a:xfrm>
            <a:off x="412952" y="224997"/>
            <a:ext cx="5683047" cy="427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a:solidFill>
                  <a:srgbClr val="002060"/>
                </a:solidFill>
                <a:latin typeface="Aptos Display" panose="020B0004020202020204" pitchFamily="34" charset="0"/>
              </a:rPr>
              <a:t>HOPPER : DEPENDENCIES</a:t>
            </a:r>
          </a:p>
        </p:txBody>
      </p:sp>
      <p:pic>
        <p:nvPicPr>
          <p:cNvPr id="5" name="Picture 4">
            <a:extLst>
              <a:ext uri="{FF2B5EF4-FFF2-40B4-BE49-F238E27FC236}">
                <a16:creationId xmlns:a16="http://schemas.microsoft.com/office/drawing/2014/main" id="{0D1A19D1-AC7D-B2D9-6015-B977AAC8BE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7105"/>
          <a:stretch/>
        </p:blipFill>
        <p:spPr>
          <a:xfrm>
            <a:off x="10635382" y="64268"/>
            <a:ext cx="1143665" cy="570271"/>
          </a:xfrm>
          <a:prstGeom prst="rect">
            <a:avLst/>
          </a:prstGeom>
        </p:spPr>
      </p:pic>
      <p:cxnSp>
        <p:nvCxnSpPr>
          <p:cNvPr id="6" name="Straight Connector 5">
            <a:extLst>
              <a:ext uri="{FF2B5EF4-FFF2-40B4-BE49-F238E27FC236}">
                <a16:creationId xmlns:a16="http://schemas.microsoft.com/office/drawing/2014/main" id="{5BEFB268-000F-22EA-9AEA-BD0F23DCEE3D}"/>
              </a:ext>
            </a:extLst>
          </p:cNvPr>
          <p:cNvCxnSpPr>
            <a:cxnSpLocks/>
          </p:cNvCxnSpPr>
          <p:nvPr/>
        </p:nvCxnSpPr>
        <p:spPr>
          <a:xfrm>
            <a:off x="113069" y="6485549"/>
            <a:ext cx="11965858" cy="0"/>
          </a:xfrm>
          <a:prstGeom prst="line">
            <a:avLst/>
          </a:prstGeom>
          <a:ln w="19050">
            <a:solidFill>
              <a:srgbClr val="42648F"/>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9A8602E-3C6C-D685-3C40-B43F2C86C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475" y="6554185"/>
            <a:ext cx="741572" cy="235732"/>
          </a:xfrm>
          <a:prstGeom prst="rect">
            <a:avLst/>
          </a:prstGeom>
        </p:spPr>
      </p:pic>
      <p:pic>
        <p:nvPicPr>
          <p:cNvPr id="25" name="Picture 24">
            <a:extLst>
              <a:ext uri="{FF2B5EF4-FFF2-40B4-BE49-F238E27FC236}">
                <a16:creationId xmlns:a16="http://schemas.microsoft.com/office/drawing/2014/main" id="{F1B0053B-C1C8-8F7E-A215-7E05C961F12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295" y="6542584"/>
            <a:ext cx="853758" cy="247333"/>
          </a:xfrm>
          <a:prstGeom prst="rect">
            <a:avLst/>
          </a:prstGeom>
          <a:noFill/>
          <a:ln>
            <a:noFill/>
          </a:ln>
        </p:spPr>
      </p:pic>
      <p:sp>
        <p:nvSpPr>
          <p:cNvPr id="26" name="TextBox 25">
            <a:extLst>
              <a:ext uri="{FF2B5EF4-FFF2-40B4-BE49-F238E27FC236}">
                <a16:creationId xmlns:a16="http://schemas.microsoft.com/office/drawing/2014/main" id="{895B1ADD-0C3D-72F5-522C-2FEA46762BCD}"/>
              </a:ext>
            </a:extLst>
          </p:cNvPr>
          <p:cNvSpPr txBox="1"/>
          <p:nvPr/>
        </p:nvSpPr>
        <p:spPr>
          <a:xfrm>
            <a:off x="3578942" y="6554185"/>
            <a:ext cx="5171768" cy="276999"/>
          </a:xfrm>
          <a:prstGeom prst="rect">
            <a:avLst/>
          </a:prstGeom>
          <a:noFill/>
        </p:spPr>
        <p:txBody>
          <a:bodyPr wrap="square" rtlCol="0">
            <a:spAutoFit/>
          </a:bodyPr>
          <a:lstStyle/>
          <a:p>
            <a:r>
              <a:rPr lang="en-IN" sz="1200" b="1">
                <a:solidFill>
                  <a:srgbClr val="002060"/>
                </a:solidFill>
                <a:latin typeface="Aptos" panose="020B0004020202020204" pitchFamily="34" charset="0"/>
              </a:rPr>
              <a:t>Advanced Business Analytics Seminar  |  WS 23/24  |  07.03.2024</a:t>
            </a:r>
            <a:endParaRPr lang="en-IN" sz="1200"/>
          </a:p>
        </p:txBody>
      </p:sp>
      <p:graphicFrame>
        <p:nvGraphicFramePr>
          <p:cNvPr id="9" name="Table 8">
            <a:extLst>
              <a:ext uri="{FF2B5EF4-FFF2-40B4-BE49-F238E27FC236}">
                <a16:creationId xmlns:a16="http://schemas.microsoft.com/office/drawing/2014/main" id="{F2AFED5D-CACF-FDB6-83F2-AEE27CE7FF03}"/>
              </a:ext>
            </a:extLst>
          </p:cNvPr>
          <p:cNvGraphicFramePr>
            <a:graphicFrameLocks noGrp="1"/>
          </p:cNvGraphicFramePr>
          <p:nvPr>
            <p:extLst>
              <p:ext uri="{D42A27DB-BD31-4B8C-83A1-F6EECF244321}">
                <p14:modId xmlns:p14="http://schemas.microsoft.com/office/powerpoint/2010/main" val="995049498"/>
              </p:ext>
            </p:extLst>
          </p:nvPr>
        </p:nvGraphicFramePr>
        <p:xfrm>
          <a:off x="761174" y="2071089"/>
          <a:ext cx="6337716" cy="1529655"/>
        </p:xfrm>
        <a:graphic>
          <a:graphicData uri="http://schemas.openxmlformats.org/drawingml/2006/table">
            <a:tbl>
              <a:tblPr/>
              <a:tblGrid>
                <a:gridCol w="2621334">
                  <a:extLst>
                    <a:ext uri="{9D8B030D-6E8A-4147-A177-3AD203B41FA5}">
                      <a16:colId xmlns:a16="http://schemas.microsoft.com/office/drawing/2014/main" val="3933989602"/>
                    </a:ext>
                  </a:extLst>
                </a:gridCol>
                <a:gridCol w="1130710">
                  <a:extLst>
                    <a:ext uri="{9D8B030D-6E8A-4147-A177-3AD203B41FA5}">
                      <a16:colId xmlns:a16="http://schemas.microsoft.com/office/drawing/2014/main" val="3868545190"/>
                    </a:ext>
                  </a:extLst>
                </a:gridCol>
                <a:gridCol w="1484459">
                  <a:extLst>
                    <a:ext uri="{9D8B030D-6E8A-4147-A177-3AD203B41FA5}">
                      <a16:colId xmlns:a16="http://schemas.microsoft.com/office/drawing/2014/main" val="1082594963"/>
                    </a:ext>
                  </a:extLst>
                </a:gridCol>
                <a:gridCol w="1101213">
                  <a:extLst>
                    <a:ext uri="{9D8B030D-6E8A-4147-A177-3AD203B41FA5}">
                      <a16:colId xmlns:a16="http://schemas.microsoft.com/office/drawing/2014/main" val="1393454134"/>
                    </a:ext>
                  </a:extLst>
                </a:gridCol>
              </a:tblGrid>
              <a:tr h="612333">
                <a:tc>
                  <a:txBody>
                    <a:bodyPr/>
                    <a:lstStyle/>
                    <a:p>
                      <a:pPr algn="ctr" fontAlgn="b"/>
                      <a:r>
                        <a:rPr lang="en-IN" sz="1400" b="1" i="0" u="none" strike="noStrike">
                          <a:solidFill>
                            <a:srgbClr val="000000"/>
                          </a:solidFill>
                          <a:effectLst/>
                          <a:latin typeface="Arial" panose="020B0604020202020204" pitchFamily="34" charset="0"/>
                          <a:cs typeface="Arial" panose="020B0604020202020204" pitchFamily="34" charset="0"/>
                        </a:rPr>
                        <a:t>Hopper 1-4</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Temperature</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Power / Throughput / Rotation speed</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Weight</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511303225"/>
                  </a:ext>
                </a:extLst>
              </a:tr>
              <a:tr h="305774">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Temperature</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solidFill>
                      <a:srgbClr val="366092"/>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solidFill>
                      <a:srgbClr val="95B3D7"/>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1"/>
                      </a:solidFill>
                      <a:prstDash val="solid"/>
                      <a:round/>
                      <a:headEnd type="none" w="med" len="med"/>
                      <a:tailEnd type="none" w="med" len="med"/>
                    </a:lnB>
                    <a:solidFill>
                      <a:srgbClr val="DCE6F1"/>
                    </a:solidFill>
                  </a:tcPr>
                </a:tc>
                <a:extLst>
                  <a:ext uri="{0D108BD9-81ED-4DB2-BD59-A6C34878D82A}">
                    <a16:rowId xmlns:a16="http://schemas.microsoft.com/office/drawing/2014/main" val="1379331603"/>
                  </a:ext>
                </a:extLst>
              </a:tr>
              <a:tr h="305774">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Power / Throughput / Rotation speed</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5B3D7"/>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6092"/>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6F1"/>
                    </a:solidFill>
                  </a:tcPr>
                </a:tc>
                <a:extLst>
                  <a:ext uri="{0D108BD9-81ED-4DB2-BD59-A6C34878D82A}">
                    <a16:rowId xmlns:a16="http://schemas.microsoft.com/office/drawing/2014/main" val="2396333490"/>
                  </a:ext>
                </a:extLst>
              </a:tr>
              <a:tr h="305774">
                <a:tc>
                  <a:txBody>
                    <a:bodyPr/>
                    <a:lstStyle/>
                    <a:p>
                      <a:pPr algn="ctr" fontAlgn="b"/>
                      <a:r>
                        <a:rPr lang="en-IN" sz="1100" b="1" i="0" u="none" strike="noStrike">
                          <a:solidFill>
                            <a:srgbClr val="000000"/>
                          </a:solidFill>
                          <a:effectLst/>
                          <a:latin typeface="Arial" panose="020B0604020202020204" pitchFamily="34" charset="0"/>
                          <a:cs typeface="Arial" panose="020B0604020202020204" pitchFamily="34" charset="0"/>
                        </a:rPr>
                        <a:t>Weight</a:t>
                      </a:r>
                    </a:p>
                  </a:txBody>
                  <a:tcPr marL="7073" marR="7073" marT="7073" marB="0" anchor="ctr">
                    <a:lnL w="12700" cap="flat" cmpd="sng" algn="ctr">
                      <a:solidFill>
                        <a:schemeClr val="bg2">
                          <a:lumMod val="90000"/>
                        </a:schemeClr>
                      </a:solidFill>
                      <a:prstDash val="sysDot"/>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2">
                          <a:lumMod val="90000"/>
                        </a:schemeClr>
                      </a:solidFill>
                      <a:prstDash val="sysDot"/>
                      <a:round/>
                      <a:headEnd type="none" w="med" len="med"/>
                      <a:tailEnd type="none" w="med" len="med"/>
                    </a:lnT>
                    <a:lnB w="12700" cap="flat" cmpd="sng" algn="ctr">
                      <a:solidFill>
                        <a:schemeClr val="bg2">
                          <a:lumMod val="90000"/>
                        </a:schemeClr>
                      </a:solidFill>
                      <a:prstDash val="sysDot"/>
                      <a:round/>
                      <a:headEnd type="none" w="med" len="med"/>
                      <a:tailEnd type="none" w="med" len="med"/>
                    </a:lnB>
                    <a:no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2">
                          <a:lumMod val="90000"/>
                        </a:schemeClr>
                      </a:solid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DCE6F1"/>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DCE6F1"/>
                    </a:solidFill>
                  </a:tcPr>
                </a:tc>
                <a:tc>
                  <a:txBody>
                    <a:bodyPr/>
                    <a:lstStyle/>
                    <a:p>
                      <a:pPr algn="ctr" rtl="0" fontAlgn="b"/>
                      <a:r>
                        <a:rPr lang="en-IN"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2">
                          <a:lumMod val="90000"/>
                        </a:schemeClr>
                      </a:solidFill>
                      <a:prstDash val="sysDot"/>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90000"/>
                        </a:schemeClr>
                      </a:solidFill>
                      <a:prstDash val="sysDot"/>
                      <a:round/>
                      <a:headEnd type="none" w="med" len="med"/>
                      <a:tailEnd type="none" w="med" len="med"/>
                    </a:lnB>
                    <a:solidFill>
                      <a:srgbClr val="366092"/>
                    </a:solidFill>
                  </a:tcPr>
                </a:tc>
                <a:extLst>
                  <a:ext uri="{0D108BD9-81ED-4DB2-BD59-A6C34878D82A}">
                    <a16:rowId xmlns:a16="http://schemas.microsoft.com/office/drawing/2014/main" val="3709413719"/>
                  </a:ext>
                </a:extLst>
              </a:tr>
            </a:tbl>
          </a:graphicData>
        </a:graphic>
      </p:graphicFrame>
      <p:graphicFrame>
        <p:nvGraphicFramePr>
          <p:cNvPr id="22" name="Table 21">
            <a:extLst>
              <a:ext uri="{FF2B5EF4-FFF2-40B4-BE49-F238E27FC236}">
                <a16:creationId xmlns:a16="http://schemas.microsoft.com/office/drawing/2014/main" id="{3023FBAF-27A9-9E91-F6EE-23E41599E7FC}"/>
              </a:ext>
            </a:extLst>
          </p:cNvPr>
          <p:cNvGraphicFramePr>
            <a:graphicFrameLocks noGrp="1"/>
          </p:cNvGraphicFramePr>
          <p:nvPr>
            <p:extLst>
              <p:ext uri="{D42A27DB-BD31-4B8C-83A1-F6EECF244321}">
                <p14:modId xmlns:p14="http://schemas.microsoft.com/office/powerpoint/2010/main" val="1562584644"/>
              </p:ext>
            </p:extLst>
          </p:nvPr>
        </p:nvGraphicFramePr>
        <p:xfrm>
          <a:off x="802298" y="1180035"/>
          <a:ext cx="6326088" cy="307787"/>
        </p:xfrm>
        <a:graphic>
          <a:graphicData uri="http://schemas.openxmlformats.org/drawingml/2006/table">
            <a:tbl>
              <a:tblPr/>
              <a:tblGrid>
                <a:gridCol w="2032616">
                  <a:extLst>
                    <a:ext uri="{9D8B030D-6E8A-4147-A177-3AD203B41FA5}">
                      <a16:colId xmlns:a16="http://schemas.microsoft.com/office/drawing/2014/main" val="2952786158"/>
                    </a:ext>
                  </a:extLst>
                </a:gridCol>
                <a:gridCol w="2433111">
                  <a:extLst>
                    <a:ext uri="{9D8B030D-6E8A-4147-A177-3AD203B41FA5}">
                      <a16:colId xmlns:a16="http://schemas.microsoft.com/office/drawing/2014/main" val="3982194302"/>
                    </a:ext>
                  </a:extLst>
                </a:gridCol>
                <a:gridCol w="1860361">
                  <a:extLst>
                    <a:ext uri="{9D8B030D-6E8A-4147-A177-3AD203B41FA5}">
                      <a16:colId xmlns:a16="http://schemas.microsoft.com/office/drawing/2014/main" val="1554141740"/>
                    </a:ext>
                  </a:extLst>
                </a:gridCol>
              </a:tblGrid>
              <a:tr h="307787">
                <a:tc>
                  <a:txBody>
                    <a:bodyPr/>
                    <a:lstStyle/>
                    <a:p>
                      <a:pPr algn="ctr" rtl="0" fontAlgn="b"/>
                      <a:r>
                        <a:rPr lang="en-IN" sz="1200" b="0" i="0" u="none" strike="noStrike">
                          <a:solidFill>
                            <a:srgbClr val="000000"/>
                          </a:solidFill>
                          <a:effectLst/>
                          <a:latin typeface="Calibri" panose="020F0502020204030204" pitchFamily="34" charset="0"/>
                        </a:rPr>
                        <a:t> </a:t>
                      </a:r>
                      <a:r>
                        <a:rPr lang="en-IN" sz="1200" b="1" i="0" u="none" strike="noStrike">
                          <a:solidFill>
                            <a:schemeClr val="bg1"/>
                          </a:solidFill>
                          <a:effectLst/>
                          <a:latin typeface="Aptos" panose="020B0004020202020204" pitchFamily="34" charset="0"/>
                        </a:rPr>
                        <a:t>Strong Correlation</a:t>
                      </a:r>
                    </a:p>
                  </a:txBody>
                  <a:tcPr marL="7073" marR="7073" marT="7073" marB="0" anchor="ctr">
                    <a:lnL w="1270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366092"/>
                    </a:solidFill>
                  </a:tcPr>
                </a:tc>
                <a:tc>
                  <a:txBody>
                    <a:bodyPr/>
                    <a:lstStyle/>
                    <a:p>
                      <a:pPr algn="ctr" rtl="0" fontAlgn="b"/>
                      <a:r>
                        <a:rPr lang="en-IN" sz="1200" b="1" i="0" u="none" strike="noStrike">
                          <a:solidFill>
                            <a:schemeClr val="tx1"/>
                          </a:solidFill>
                          <a:effectLst/>
                          <a:latin typeface="Aptos" panose="020B0004020202020204" pitchFamily="34" charset="0"/>
                        </a:rPr>
                        <a:t>Weak Correlation</a:t>
                      </a:r>
                      <a:r>
                        <a:rPr lang="en-IN" sz="1200" b="0" i="0" u="none" strike="noStrike">
                          <a:solidFill>
                            <a:schemeClr val="tx1"/>
                          </a:solidFill>
                          <a:effectLst/>
                          <a:latin typeface="Calibri" panose="020F0502020204030204" pitchFamily="34" charset="0"/>
                        </a:rPr>
                        <a:t> </a:t>
                      </a:r>
                    </a:p>
                  </a:txBody>
                  <a:tcPr marL="7073" marR="7073" marT="707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95B3D7"/>
                    </a:solidFill>
                  </a:tcPr>
                </a:tc>
                <a:tc>
                  <a:txBody>
                    <a:bodyPr/>
                    <a:lstStyle/>
                    <a:p>
                      <a:pPr algn="ctr" rtl="0" fontAlgn="b"/>
                      <a:r>
                        <a:rPr lang="en-IN" sz="1200" b="1" i="0" u="none" strike="noStrike">
                          <a:solidFill>
                            <a:schemeClr val="tx1"/>
                          </a:solidFill>
                          <a:effectLst/>
                          <a:latin typeface="Aptos" panose="020B0004020202020204" pitchFamily="34" charset="0"/>
                        </a:rPr>
                        <a:t>No Correlation</a:t>
                      </a:r>
                      <a:r>
                        <a:rPr lang="en-IN" sz="1200" b="0" i="0" u="none" strike="noStrike">
                          <a:solidFill>
                            <a:schemeClr val="tx1"/>
                          </a:solidFill>
                          <a:effectLst/>
                          <a:latin typeface="Calibri" panose="020F0502020204030204" pitchFamily="34" charset="0"/>
                        </a:rPr>
                        <a:t> </a:t>
                      </a:r>
                    </a:p>
                  </a:txBody>
                  <a:tcPr marL="7073" marR="7073" marT="7073" marB="0" anchor="ctr">
                    <a:lnL w="12700" cap="flat" cmpd="sng" algn="ctr">
                      <a:solidFill>
                        <a:srgbClr val="FFFFFF"/>
                      </a:solid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rgbClr val="DCE6F1"/>
                    </a:solidFill>
                  </a:tcPr>
                </a:tc>
                <a:extLst>
                  <a:ext uri="{0D108BD9-81ED-4DB2-BD59-A6C34878D82A}">
                    <a16:rowId xmlns:a16="http://schemas.microsoft.com/office/drawing/2014/main" val="2459599581"/>
                  </a:ext>
                </a:extLst>
              </a:tr>
            </a:tbl>
          </a:graphicData>
        </a:graphic>
      </p:graphicFrame>
      <p:sp>
        <p:nvSpPr>
          <p:cNvPr id="23" name="TextBox 22">
            <a:extLst>
              <a:ext uri="{FF2B5EF4-FFF2-40B4-BE49-F238E27FC236}">
                <a16:creationId xmlns:a16="http://schemas.microsoft.com/office/drawing/2014/main" id="{093372C4-09AB-D66D-431A-06C034FC2246}"/>
              </a:ext>
            </a:extLst>
          </p:cNvPr>
          <p:cNvSpPr txBox="1"/>
          <p:nvPr/>
        </p:nvSpPr>
        <p:spPr>
          <a:xfrm>
            <a:off x="7278708" y="2235751"/>
            <a:ext cx="4129549" cy="1200329"/>
          </a:xfrm>
          <a:prstGeom prst="rect">
            <a:avLst/>
          </a:prstGeom>
          <a:noFill/>
        </p:spPr>
        <p:txBody>
          <a:bodyPr wrap="square" rtlCol="0">
            <a:spAutoFit/>
          </a:bodyPr>
          <a:lstStyle/>
          <a:p>
            <a:pPr marL="171450" indent="-171450" algn="just">
              <a:buFont typeface="Arial" panose="020B0604020202020204" pitchFamily="34" charset="0"/>
              <a:buChar char="•"/>
            </a:pPr>
            <a:r>
              <a:rPr lang="en-US" sz="1200" b="0" i="0">
                <a:effectLst/>
                <a:latin typeface="Arial" panose="020B0604020202020204" pitchFamily="34" charset="0"/>
                <a:cs typeface="Arial" panose="020B0604020202020204" pitchFamily="34" charset="0"/>
              </a:rPr>
              <a:t>Hoppers 1-4 exhibit consistent correlation patterns among various sensor parameters.</a:t>
            </a:r>
          </a:p>
          <a:p>
            <a:pPr marL="171450" indent="-171450" algn="just">
              <a:buFont typeface="Arial" panose="020B0604020202020204" pitchFamily="34" charset="0"/>
              <a:buChar char="•"/>
            </a:pPr>
            <a:endParaRPr lang="en-US" sz="1200" b="0" i="0">
              <a:effectLst/>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n-US" sz="1200" b="0" i="0">
                <a:effectLst/>
                <a:latin typeface="Arial" panose="020B0604020202020204" pitchFamily="34" charset="0"/>
                <a:cs typeface="Arial" panose="020B0604020202020204" pitchFamily="34" charset="0"/>
              </a:rPr>
              <a:t>The high degree of similarity between </a:t>
            </a:r>
            <a:r>
              <a:rPr lang="en-IN" sz="1200" i="0" u="none" strike="noStrike">
                <a:solidFill>
                  <a:srgbClr val="000000"/>
                </a:solidFill>
                <a:effectLst/>
                <a:latin typeface="Arial" panose="020B0604020202020204" pitchFamily="34" charset="0"/>
                <a:cs typeface="Arial" panose="020B0604020202020204" pitchFamily="34" charset="0"/>
              </a:rPr>
              <a:t>Power, Throughput &amp; Rotation speed </a:t>
            </a:r>
            <a:r>
              <a:rPr lang="en-US" sz="1200" b="0" i="0">
                <a:effectLst/>
                <a:latin typeface="Arial" panose="020B0604020202020204" pitchFamily="34" charset="0"/>
                <a:cs typeface="Arial" panose="020B0604020202020204" pitchFamily="34" charset="0"/>
              </a:rPr>
              <a:t>suggests a cohesive behavior in the relationships between these sensors.</a:t>
            </a:r>
          </a:p>
        </p:txBody>
      </p:sp>
      <p:graphicFrame>
        <p:nvGraphicFramePr>
          <p:cNvPr id="28" name="Table 27">
            <a:extLst>
              <a:ext uri="{FF2B5EF4-FFF2-40B4-BE49-F238E27FC236}">
                <a16:creationId xmlns:a16="http://schemas.microsoft.com/office/drawing/2014/main" id="{73D70918-164B-EFF1-5A76-F407F9AF16C2}"/>
              </a:ext>
            </a:extLst>
          </p:cNvPr>
          <p:cNvGraphicFramePr>
            <a:graphicFrameLocks noGrp="1"/>
          </p:cNvGraphicFramePr>
          <p:nvPr>
            <p:extLst>
              <p:ext uri="{D42A27DB-BD31-4B8C-83A1-F6EECF244321}">
                <p14:modId xmlns:p14="http://schemas.microsoft.com/office/powerpoint/2010/main" val="2502416613"/>
              </p:ext>
            </p:extLst>
          </p:nvPr>
        </p:nvGraphicFramePr>
        <p:xfrm>
          <a:off x="761174" y="4150429"/>
          <a:ext cx="6367213" cy="1498521"/>
        </p:xfrm>
        <a:graphic>
          <a:graphicData uri="http://schemas.openxmlformats.org/drawingml/2006/table">
            <a:tbl>
              <a:tblPr/>
              <a:tblGrid>
                <a:gridCol w="2619329">
                  <a:extLst>
                    <a:ext uri="{9D8B030D-6E8A-4147-A177-3AD203B41FA5}">
                      <a16:colId xmlns:a16="http://schemas.microsoft.com/office/drawing/2014/main" val="1288852719"/>
                    </a:ext>
                  </a:extLst>
                </a:gridCol>
                <a:gridCol w="1160206">
                  <a:extLst>
                    <a:ext uri="{9D8B030D-6E8A-4147-A177-3AD203B41FA5}">
                      <a16:colId xmlns:a16="http://schemas.microsoft.com/office/drawing/2014/main" val="878091200"/>
                    </a:ext>
                  </a:extLst>
                </a:gridCol>
                <a:gridCol w="1496297">
                  <a:extLst>
                    <a:ext uri="{9D8B030D-6E8A-4147-A177-3AD203B41FA5}">
                      <a16:colId xmlns:a16="http://schemas.microsoft.com/office/drawing/2014/main" val="3136880646"/>
                    </a:ext>
                  </a:extLst>
                </a:gridCol>
                <a:gridCol w="1091381">
                  <a:extLst>
                    <a:ext uri="{9D8B030D-6E8A-4147-A177-3AD203B41FA5}">
                      <a16:colId xmlns:a16="http://schemas.microsoft.com/office/drawing/2014/main" val="451754161"/>
                    </a:ext>
                  </a:extLst>
                </a:gridCol>
              </a:tblGrid>
              <a:tr h="604217">
                <a:tc>
                  <a:txBody>
                    <a:bodyPr/>
                    <a:lstStyle/>
                    <a:p>
                      <a:pPr algn="ctr" rtl="0" fontAlgn="b"/>
                      <a:r>
                        <a:rPr lang="en-IN" sz="1400" b="1" i="0" u="none" strike="noStrike">
                          <a:solidFill>
                            <a:srgbClr val="000000"/>
                          </a:solidFill>
                          <a:effectLst/>
                          <a:latin typeface="Arial"/>
                        </a:rPr>
                        <a:t>Hopper 5</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6350" cap="flat" cmpd="sng" algn="ctr">
                      <a:solidFill>
                        <a:srgbClr val="203864"/>
                      </a:solidFill>
                      <a:prstDash val="dot"/>
                      <a:round/>
                      <a:headEnd type="none" w="med" len="med"/>
                      <a:tailEnd type="none" w="med" len="med"/>
                    </a:lnB>
                    <a:noFill/>
                  </a:tcPr>
                </a:tc>
                <a:tc>
                  <a:txBody>
                    <a:bodyPr/>
                    <a:lstStyle/>
                    <a:p>
                      <a:pPr algn="ctr" rtl="0" fontAlgn="b"/>
                      <a:r>
                        <a:rPr lang="en-IN" sz="1100" b="1" i="0" u="none" strike="noStrike">
                          <a:solidFill>
                            <a:srgbClr val="000000"/>
                          </a:solidFill>
                          <a:effectLst/>
                          <a:latin typeface="Arial"/>
                          <a:cs typeface="Arial"/>
                        </a:rPr>
                        <a:t>Temperature</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6350" cap="flat" cmpd="sng" algn="ctr">
                      <a:solidFill>
                        <a:srgbClr val="203864"/>
                      </a:solidFill>
                      <a:prstDash val="dot"/>
                      <a:round/>
                      <a:headEnd type="none" w="med" len="med"/>
                      <a:tailEnd type="none" w="med" len="med"/>
                    </a:lnB>
                    <a:noFill/>
                  </a:tcPr>
                </a:tc>
                <a:tc>
                  <a:txBody>
                    <a:bodyPr/>
                    <a:lstStyle/>
                    <a:p>
                      <a:pPr algn="ctr" rtl="0" fontAlgn="b"/>
                      <a:r>
                        <a:rPr lang="en-IN" sz="1100" b="1" i="0" u="none" strike="noStrike">
                          <a:solidFill>
                            <a:srgbClr val="000000"/>
                          </a:solidFill>
                          <a:effectLst/>
                          <a:latin typeface="Arial"/>
                          <a:cs typeface="Arial"/>
                        </a:rPr>
                        <a:t>Power / Throughput / Rotation speed</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b"/>
                      <a:r>
                        <a:rPr lang="en-IN" sz="1100" b="1" i="0" u="none" strike="noStrike">
                          <a:solidFill>
                            <a:srgbClr val="000000"/>
                          </a:solidFill>
                          <a:effectLst/>
                          <a:latin typeface="Arial"/>
                          <a:cs typeface="Arial"/>
                        </a:rPr>
                        <a:t>Weight</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48411818"/>
                  </a:ext>
                </a:extLst>
              </a:tr>
              <a:tr h="311499">
                <a:tc>
                  <a:txBody>
                    <a:bodyPr/>
                    <a:lstStyle/>
                    <a:p>
                      <a:pPr algn="ctr" rtl="0" fontAlgn="b"/>
                      <a:r>
                        <a:rPr lang="en-IN" sz="1100" b="1" i="0" u="none" strike="noStrike">
                          <a:solidFill>
                            <a:srgbClr val="000000"/>
                          </a:solidFill>
                          <a:effectLst/>
                          <a:latin typeface="Arial"/>
                          <a:cs typeface="Arial"/>
                        </a:rPr>
                        <a:t>Temperature</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6350" cap="flat" cmpd="sng" algn="ctr">
                      <a:solidFill>
                        <a:srgbClr val="203864"/>
                      </a:solidFill>
                      <a:prstDash val="dot"/>
                      <a:round/>
                      <a:headEnd type="none" w="med" len="med"/>
                      <a:tailEnd type="none" w="med" len="med"/>
                    </a:lnB>
                    <a:no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12700" cap="flat" cmpd="sng" algn="ctr">
                      <a:solidFill>
                        <a:srgbClr val="FFFFFF"/>
                      </a:solidFill>
                      <a:prstDash val="solid"/>
                      <a:round/>
                      <a:headEnd type="none" w="med" len="med"/>
                      <a:tailEnd type="none" w="med" len="med"/>
                    </a:lnB>
                    <a:solidFill>
                      <a:srgbClr val="366092"/>
                    </a:solid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ctr" rtl="0" fontAlgn="b"/>
                      <a:r>
                        <a:rPr lang="en-IN" sz="900" b="0" i="0" u="none" strike="noStrike">
                          <a:solidFill>
                            <a:srgbClr val="000000"/>
                          </a:solidFill>
                          <a:effectLst/>
                          <a:latin typeface="Calibri" panose="020F0502020204030204" pitchFamily="34" charset="0"/>
                        </a:rPr>
                        <a:t> </a:t>
                      </a:r>
                    </a:p>
                  </a:txBody>
                  <a:tcPr marL="7073" marR="7073" marT="7073" marB="0" anchor="ctr">
                    <a:lnL w="6350" cap="flat" cmpd="sng" algn="ctr">
                      <a:solidFill>
                        <a:srgbClr val="203864"/>
                      </a:solidFill>
                      <a:prstDash val="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extLst>
                  <a:ext uri="{0D108BD9-81ED-4DB2-BD59-A6C34878D82A}">
                    <a16:rowId xmlns:a16="http://schemas.microsoft.com/office/drawing/2014/main" val="3995953476"/>
                  </a:ext>
                </a:extLst>
              </a:tr>
              <a:tr h="301451">
                <a:tc>
                  <a:txBody>
                    <a:bodyPr/>
                    <a:lstStyle/>
                    <a:p>
                      <a:pPr algn="ctr" rtl="0" fontAlgn="b"/>
                      <a:r>
                        <a:rPr lang="en-IN" sz="1100" b="1" i="0" u="none" strike="noStrike">
                          <a:solidFill>
                            <a:srgbClr val="000000"/>
                          </a:solidFill>
                          <a:effectLst/>
                          <a:latin typeface="Arial"/>
                          <a:cs typeface="Arial"/>
                        </a:rPr>
                        <a:t>Power / Throughput / Rotation speed</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6350" cap="flat" cmpd="sng" algn="ctr">
                      <a:solidFill>
                        <a:srgbClr val="203864"/>
                      </a:solidFill>
                      <a:prstDash val="dot"/>
                      <a:round/>
                      <a:headEnd type="none" w="med" len="med"/>
                      <a:tailEnd type="none" w="med" len="med"/>
                    </a:lnB>
                    <a:no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6350" cap="flat" cmpd="sng" algn="ctr">
                      <a:solidFill>
                        <a:srgbClr val="203864"/>
                      </a:solidFill>
                      <a:prstDash val="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66092"/>
                    </a:solid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12700" cap="flat" cmpd="sng" algn="ctr">
                      <a:solidFill>
                        <a:srgbClr val="FFFFFF"/>
                      </a:solidFill>
                      <a:prstDash val="solid"/>
                      <a:round/>
                      <a:headEnd type="none" w="med" len="med"/>
                      <a:tailEnd type="none" w="med" len="med"/>
                    </a:lnL>
                    <a:lnR w="6350" cap="flat" cmpd="sng" algn="ctr">
                      <a:solidFill>
                        <a:srgbClr val="203864"/>
                      </a:solidFill>
                      <a:prstDash val="dot"/>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extLst>
                  <a:ext uri="{0D108BD9-81ED-4DB2-BD59-A6C34878D82A}">
                    <a16:rowId xmlns:a16="http://schemas.microsoft.com/office/drawing/2014/main" val="94390323"/>
                  </a:ext>
                </a:extLst>
              </a:tr>
              <a:tr h="281354">
                <a:tc>
                  <a:txBody>
                    <a:bodyPr/>
                    <a:lstStyle/>
                    <a:p>
                      <a:pPr algn="ctr" rtl="0" fontAlgn="b"/>
                      <a:r>
                        <a:rPr lang="en-IN" sz="1100" b="1" i="0" u="none" strike="noStrike">
                          <a:solidFill>
                            <a:srgbClr val="000000"/>
                          </a:solidFill>
                          <a:effectLst/>
                          <a:latin typeface="Arial"/>
                          <a:cs typeface="Arial"/>
                        </a:rPr>
                        <a:t>Weight</a:t>
                      </a:r>
                    </a:p>
                  </a:txBody>
                  <a:tcPr marL="7073" marR="7073" marT="7073" marB="0" anchor="ctr">
                    <a:lnL w="6350" cap="flat" cmpd="sng" algn="ctr">
                      <a:solidFill>
                        <a:srgbClr val="203864"/>
                      </a:solidFill>
                      <a:prstDash val="dot"/>
                      <a:round/>
                      <a:headEnd type="none" w="med" len="med"/>
                      <a:tailEnd type="none" w="med" len="med"/>
                    </a:lnL>
                    <a:lnR w="6350" cap="flat" cmpd="sng" algn="ctr">
                      <a:solidFill>
                        <a:srgbClr val="203864"/>
                      </a:solidFill>
                      <a:prstDash val="dot"/>
                      <a:round/>
                      <a:headEnd type="none" w="med" len="med"/>
                      <a:tailEnd type="none" w="med" len="med"/>
                    </a:lnR>
                    <a:lnT w="6350" cap="flat" cmpd="sng" algn="ctr">
                      <a:solidFill>
                        <a:srgbClr val="203864"/>
                      </a:solidFill>
                      <a:prstDash val="dot"/>
                      <a:round/>
                      <a:headEnd type="none" w="med" len="med"/>
                      <a:tailEnd type="none" w="med" len="med"/>
                    </a:lnT>
                    <a:lnB w="6350" cap="flat" cmpd="sng" algn="ctr">
                      <a:solidFill>
                        <a:srgbClr val="203864"/>
                      </a:solidFill>
                      <a:prstDash val="dot"/>
                      <a:round/>
                      <a:headEnd type="none" w="med" len="med"/>
                      <a:tailEnd type="none" w="med" len="med"/>
                    </a:lnB>
                    <a:no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6350" cap="flat" cmpd="sng" algn="ctr">
                      <a:solidFill>
                        <a:srgbClr val="203864"/>
                      </a:solidFill>
                      <a:prstDash val="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203864"/>
                      </a:solidFill>
                      <a:prstDash val="dot"/>
                      <a:round/>
                      <a:headEnd type="none" w="med" len="med"/>
                      <a:tailEnd type="none" w="med" len="med"/>
                    </a:lnB>
                    <a:solidFill>
                      <a:srgbClr val="DCE6F1"/>
                    </a:solid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203864"/>
                      </a:solidFill>
                      <a:prstDash val="dot"/>
                      <a:round/>
                      <a:headEnd type="none" w="med" len="med"/>
                      <a:tailEnd type="none" w="med" len="med"/>
                    </a:lnB>
                    <a:solidFill>
                      <a:srgbClr val="DCE6F1"/>
                    </a:solidFill>
                  </a:tcPr>
                </a:tc>
                <a:tc>
                  <a:txBody>
                    <a:bodyPr/>
                    <a:lstStyle/>
                    <a:p>
                      <a:pPr algn="ctr" rtl="0" fontAlgn="b"/>
                      <a:endParaRPr lang="en-IN" sz="900" b="0" i="0" u="none" strike="noStrike">
                        <a:solidFill>
                          <a:srgbClr val="000000"/>
                        </a:solidFill>
                        <a:effectLst/>
                        <a:latin typeface="Calibri"/>
                      </a:endParaRPr>
                    </a:p>
                  </a:txBody>
                  <a:tcPr marL="7073" marR="7073" marT="7073" marB="0" anchor="ctr">
                    <a:lnL w="12700" cap="flat" cmpd="sng" algn="ctr">
                      <a:solidFill>
                        <a:srgbClr val="FFFFFF"/>
                      </a:solidFill>
                      <a:prstDash val="solid"/>
                      <a:round/>
                      <a:headEnd type="none" w="med" len="med"/>
                      <a:tailEnd type="none" w="med" len="med"/>
                    </a:lnL>
                    <a:lnR w="6350" cap="flat" cmpd="sng" algn="ctr">
                      <a:solidFill>
                        <a:srgbClr val="203864"/>
                      </a:solidFill>
                      <a:prstDash val="dot"/>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203864"/>
                      </a:solidFill>
                      <a:prstDash val="dot"/>
                      <a:round/>
                      <a:headEnd type="none" w="med" len="med"/>
                      <a:tailEnd type="none" w="med" len="med"/>
                    </a:lnB>
                    <a:solidFill>
                      <a:srgbClr val="366092"/>
                    </a:solidFill>
                  </a:tcPr>
                </a:tc>
                <a:extLst>
                  <a:ext uri="{0D108BD9-81ED-4DB2-BD59-A6C34878D82A}">
                    <a16:rowId xmlns:a16="http://schemas.microsoft.com/office/drawing/2014/main" val="423321673"/>
                  </a:ext>
                </a:extLst>
              </a:tr>
            </a:tbl>
          </a:graphicData>
        </a:graphic>
      </p:graphicFrame>
      <p:sp>
        <p:nvSpPr>
          <p:cNvPr id="30" name="TextBox 29">
            <a:extLst>
              <a:ext uri="{FF2B5EF4-FFF2-40B4-BE49-F238E27FC236}">
                <a16:creationId xmlns:a16="http://schemas.microsoft.com/office/drawing/2014/main" id="{43C5E66D-156E-6C98-92AA-BDF36AAE7026}"/>
              </a:ext>
            </a:extLst>
          </p:cNvPr>
          <p:cNvSpPr txBox="1"/>
          <p:nvPr/>
        </p:nvSpPr>
        <p:spPr>
          <a:xfrm>
            <a:off x="7278709" y="4299524"/>
            <a:ext cx="4129549" cy="1200329"/>
          </a:xfrm>
          <a:prstGeom prst="rect">
            <a:avLst/>
          </a:prstGeom>
          <a:noFill/>
        </p:spPr>
        <p:txBody>
          <a:bodyPr wrap="square">
            <a:spAutoFit/>
          </a:bodyPr>
          <a:lstStyle/>
          <a:p>
            <a:pPr marL="171450" indent="-171450" algn="l">
              <a:buFont typeface="Arial" panose="020B0604020202020204" pitchFamily="34" charset="0"/>
              <a:buChar char="•"/>
            </a:pPr>
            <a:r>
              <a:rPr lang="en-US" sz="1200" b="0" i="0">
                <a:effectLst/>
                <a:latin typeface="Arial" panose="020B0604020202020204" pitchFamily="34" charset="0"/>
                <a:cs typeface="Arial" panose="020B0604020202020204" pitchFamily="34" charset="0"/>
              </a:rPr>
              <a:t>Hopper 5 displays a slight deviation in correlation patterns compared to Hoppers 1-4.</a:t>
            </a:r>
          </a:p>
          <a:p>
            <a:pPr marL="171450" indent="-171450" algn="l">
              <a:buFont typeface="Arial" panose="020B0604020202020204" pitchFamily="34" charset="0"/>
              <a:buChar char="•"/>
            </a:pPr>
            <a:endParaRPr lang="en-US" sz="1200" b="0" i="0">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a:effectLst/>
                <a:latin typeface="Arial" panose="020B0604020202020204" pitchFamily="34" charset="0"/>
                <a:cs typeface="Arial" panose="020B0604020202020204" pitchFamily="34" charset="0"/>
              </a:rPr>
              <a:t>This distinct behavior in Hopper 5 may indicate unique operational characteristics or specific influences on the correlation between its sensor parameters.</a:t>
            </a:r>
          </a:p>
        </p:txBody>
      </p:sp>
    </p:spTree>
    <p:extLst>
      <p:ext uri="{BB962C8B-B14F-4D97-AF65-F5344CB8AC3E}">
        <p14:creationId xmlns:p14="http://schemas.microsoft.com/office/powerpoint/2010/main" val="2333145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4190</Words>
  <Application>Microsoft Office PowerPoint</Application>
  <PresentationFormat>Widescreen</PresentationFormat>
  <Paragraphs>784</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Aptos Display</vt:lpstr>
      <vt:lpstr>Arial</vt:lpstr>
      <vt:lpstr>Bahnschrift SemiBold</vt:lpstr>
      <vt:lpstr>Bahnschrift SemiBold SemiConden</vt:lpstr>
      <vt:lpstr>Calibri</vt:lpstr>
      <vt:lpstr>Calibri Light</vt:lpstr>
      <vt:lpstr>Courier New</vt:lpstr>
      <vt:lpstr>Office Theme</vt:lpstr>
      <vt:lpstr>Advanced Business Analytics Seminar Winter Semester 23/24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Business Analytics Seminar Winter Semester 23/24</dc:title>
  <dc:creator>Souhardya Chattopadhyay</dc:creator>
  <cp:lastModifiedBy>Souhardya Chattopadhyay</cp:lastModifiedBy>
  <cp:revision>2</cp:revision>
  <cp:lastPrinted>2024-03-07T01:01:56Z</cp:lastPrinted>
  <dcterms:created xsi:type="dcterms:W3CDTF">2024-03-01T08:07:19Z</dcterms:created>
  <dcterms:modified xsi:type="dcterms:W3CDTF">2024-03-07T03:05:50Z</dcterms:modified>
</cp:coreProperties>
</file>